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307" r:id="rId7"/>
    <p:sldId id="261" r:id="rId8"/>
    <p:sldId id="299" r:id="rId9"/>
    <p:sldId id="300" r:id="rId10"/>
    <p:sldId id="262" r:id="rId11"/>
    <p:sldId id="263" r:id="rId12"/>
    <p:sldId id="301" r:id="rId13"/>
    <p:sldId id="304" r:id="rId14"/>
    <p:sldId id="306" r:id="rId15"/>
    <p:sldId id="305" r:id="rId16"/>
    <p:sldId id="264" r:id="rId17"/>
    <p:sldId id="265" r:id="rId18"/>
    <p:sldId id="267" r:id="rId19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90637-5B36-4D9E-8DB9-61AFE8AF3089}" type="datetimeFigureOut">
              <a:rPr lang="es-PE" smtClean="0"/>
              <a:t>19/11/2025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CC8AC-3067-4733-A34C-98FA9A1F6FC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6947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00069" y="4944609"/>
            <a:ext cx="12409169" cy="1380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0" i="0">
                <a:solidFill>
                  <a:srgbClr val="15151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838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0" i="0">
                <a:solidFill>
                  <a:srgbClr val="15151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838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0" i="0">
                <a:solidFill>
                  <a:srgbClr val="15151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0" i="0">
                <a:solidFill>
                  <a:srgbClr val="15151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0710" y="822353"/>
            <a:ext cx="13770610" cy="889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0" i="0">
                <a:solidFill>
                  <a:srgbClr val="15151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5834" y="3625932"/>
            <a:ext cx="18087460" cy="4272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838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rramientas de trabajo y suministros">
            <a:extLst>
              <a:ext uri="{FF2B5EF4-FFF2-40B4-BE49-F238E27FC236}">
                <a16:creationId xmlns:a16="http://schemas.microsoft.com/office/drawing/2014/main" id="{2E20A909-E028-E586-1509-0E212006A7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27" r="19625" b="1"/>
          <a:stretch>
            <a:fillRect/>
          </a:stretch>
        </p:blipFill>
        <p:spPr>
          <a:xfrm>
            <a:off x="9745590" y="777875"/>
            <a:ext cx="11421195" cy="11353267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5955" y="2431980"/>
            <a:ext cx="6502753" cy="64774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3250" y="3063875"/>
            <a:ext cx="8153400" cy="28956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/>
          <a:p>
            <a:pPr marL="12700" marR="5080" algn="l" rtl="0">
              <a:lnSpc>
                <a:spcPct val="90000"/>
              </a:lnSpc>
              <a:spcBef>
                <a:spcPct val="0"/>
              </a:spcBef>
            </a:pPr>
            <a:r>
              <a:rPr lang="es-PE" sz="5400" kern="100" dirty="0">
                <a:solidFill>
                  <a:srgbClr val="073763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Gestión de conflictos socioambientales en la Industria Minera.</a:t>
            </a:r>
            <a:br>
              <a:rPr lang="es-PE" sz="5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6678" y="6096342"/>
            <a:ext cx="7047972" cy="3901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2400" b="1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Diplomado Especializado en Derecho Ambiental y Sostenibilidad en la Industria Minera</a:t>
            </a:r>
            <a:r>
              <a:rPr lang="es-PE" sz="24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 </a:t>
            </a:r>
            <a:endParaRPr lang="es-PE" sz="2400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lnSpc>
                <a:spcPct val="90000"/>
              </a:lnSpc>
              <a:spcBef>
                <a:spcPts val="1000"/>
              </a:spcBef>
            </a:pPr>
            <a:endParaRPr lang="en-US" sz="2800" kern="1200" spc="8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algn="l" rtl="0">
              <a:lnSpc>
                <a:spcPct val="90000"/>
              </a:lnSpc>
              <a:spcBef>
                <a:spcPts val="1000"/>
              </a:spcBef>
            </a:pPr>
            <a:r>
              <a:rPr lang="en-US" sz="2800" kern="1200" spc="8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Docente</a:t>
            </a:r>
            <a:r>
              <a:rPr lang="en-US" sz="2800" kern="1200" spc="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: Paul Cesar Rocca Gastelo</a:t>
            </a:r>
            <a:endParaRPr lang="en-US" sz="28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48256A-88AC-4254-406B-0E8EE2CC2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23029" y="3200742"/>
            <a:ext cx="1215181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4585365" y="3653418"/>
            <a:ext cx="1590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PE" spc="75">
                <a:latin typeface="Cambria"/>
                <a:cs typeface="Cambria"/>
              </a:rPr>
              <a:t>.</a:t>
            </a:r>
            <a:endParaRPr lang="es-PE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" y="0"/>
            <a:ext cx="20104097" cy="25988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749272" y="-8756780"/>
            <a:ext cx="2605560" cy="20104103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7981" y="0"/>
            <a:ext cx="7096163" cy="259805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3800" y="475599"/>
            <a:ext cx="11824113" cy="1611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080" algn="l" rtl="0">
              <a:lnSpc>
                <a:spcPct val="90000"/>
              </a:lnSpc>
              <a:spcBef>
                <a:spcPct val="0"/>
              </a:spcBef>
            </a:pPr>
            <a:r>
              <a:rPr lang="en-US" sz="6600" kern="1200">
                <a:solidFill>
                  <a:srgbClr val="FFFFFF"/>
                </a:solidFill>
                <a:latin typeface="+mj-lt"/>
                <a:cs typeface="+mj-cs"/>
              </a:rPr>
              <a:t>Objetivos</a:t>
            </a:r>
            <a:r>
              <a:rPr lang="en-US" sz="6600" kern="1200" spc="5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6600" kern="1200">
                <a:solidFill>
                  <a:srgbClr val="FFFFFF"/>
                </a:solidFill>
                <a:latin typeface="+mj-lt"/>
                <a:cs typeface="+mj-cs"/>
              </a:rPr>
              <a:t>de</a:t>
            </a:r>
            <a:r>
              <a:rPr lang="en-US" sz="6600" kern="1200" spc="-17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6600" kern="1200" spc="80">
                <a:solidFill>
                  <a:srgbClr val="FFFFFF"/>
                </a:solidFill>
                <a:latin typeface="+mj-lt"/>
                <a:cs typeface="+mj-cs"/>
              </a:rPr>
              <a:t>la</a:t>
            </a:r>
            <a:r>
              <a:rPr lang="en-US" sz="6600" kern="1200" spc="-17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6600" kern="1200" spc="100">
                <a:solidFill>
                  <a:srgbClr val="FFFFFF"/>
                </a:solidFill>
                <a:latin typeface="+mj-lt"/>
                <a:cs typeface="+mj-cs"/>
              </a:rPr>
              <a:t>Sesión</a:t>
            </a:r>
            <a:r>
              <a:rPr lang="en-US" sz="6600" kern="1200" spc="-26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endParaRPr lang="en-US" sz="6600" kern="1200">
              <a:solidFill>
                <a:srgbClr val="FFFFFF"/>
              </a:solidFill>
              <a:latin typeface="+mj-lt"/>
              <a:cs typeface="+mj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76459" y="328639"/>
            <a:ext cx="5320407" cy="1905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5080" algn="l" rtl="0">
              <a:lnSpc>
                <a:spcPct val="90000"/>
              </a:lnSpc>
              <a:spcBef>
                <a:spcPts val="1000"/>
              </a:spcBef>
              <a:tabLst>
                <a:tab pos="356870" algn="l"/>
                <a:tab pos="358140" algn="l"/>
              </a:tabLst>
            </a:pPr>
            <a:endParaRPr lang="en-US" sz="33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2754" y="5042774"/>
            <a:ext cx="7451725" cy="945387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3175">
              <a:lnSpc>
                <a:spcPct val="116799"/>
              </a:lnSpc>
              <a:spcBef>
                <a:spcPts val="25"/>
              </a:spcBef>
            </a:pP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Esta</a:t>
            </a:r>
            <a:r>
              <a:rPr sz="2700" spc="-1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30" dirty="0">
                <a:solidFill>
                  <a:schemeClr val="tx2"/>
                </a:solidFill>
                <a:latin typeface="Calibri"/>
                <a:cs typeface="Calibri"/>
              </a:rPr>
              <a:t>sesión</a:t>
            </a:r>
            <a:r>
              <a:rPr sz="2700" spc="-8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40" dirty="0">
                <a:solidFill>
                  <a:schemeClr val="tx2"/>
                </a:solidFill>
                <a:latin typeface="Calibri"/>
                <a:cs typeface="Calibri"/>
              </a:rPr>
              <a:t>está</a:t>
            </a:r>
            <a:r>
              <a:rPr sz="2700" spc="-1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50" dirty="0">
                <a:solidFill>
                  <a:schemeClr val="tx2"/>
                </a:solidFill>
                <a:latin typeface="Calibri"/>
                <a:cs typeface="Calibri"/>
              </a:rPr>
              <a:t>diseñada</a:t>
            </a:r>
            <a:r>
              <a:rPr sz="2700" spc="-3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5" dirty="0">
                <a:solidFill>
                  <a:schemeClr val="tx2"/>
                </a:solidFill>
                <a:latin typeface="Calibri"/>
                <a:cs typeface="Calibri"/>
              </a:rPr>
              <a:t>para</a:t>
            </a:r>
            <a:r>
              <a:rPr sz="2700" spc="-9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ser</a:t>
            </a:r>
            <a:r>
              <a:rPr sz="2700" spc="-8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65" dirty="0">
                <a:solidFill>
                  <a:schemeClr val="tx2"/>
                </a:solidFill>
                <a:latin typeface="Calibri"/>
                <a:cs typeface="Calibri"/>
              </a:rPr>
              <a:t>un</a:t>
            </a:r>
            <a:r>
              <a:rPr sz="2700" spc="-13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panorama </a:t>
            </a:r>
            <a:r>
              <a:rPr sz="2700" spc="-35" dirty="0">
                <a:solidFill>
                  <a:schemeClr val="tx2"/>
                </a:solidFill>
                <a:latin typeface="Calibri"/>
                <a:cs typeface="Calibri"/>
              </a:rPr>
              <a:t>conciso</a:t>
            </a:r>
            <a:r>
              <a:rPr sz="2700" spc="-1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y</a:t>
            </a:r>
            <a:r>
              <a:rPr sz="2700" spc="-16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35" dirty="0">
                <a:solidFill>
                  <a:schemeClr val="tx2"/>
                </a:solidFill>
                <a:latin typeface="Calibri"/>
                <a:cs typeface="Calibri"/>
              </a:rPr>
              <a:t>práctico</a:t>
            </a:r>
            <a:r>
              <a:rPr sz="2700" spc="-1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85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sz="2700" spc="-1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0" dirty="0" err="1">
                <a:solidFill>
                  <a:schemeClr val="tx2"/>
                </a:solidFill>
                <a:latin typeface="Calibri"/>
                <a:cs typeface="Calibri"/>
              </a:rPr>
              <a:t>tres</a:t>
            </a:r>
            <a:r>
              <a:rPr sz="2700" spc="-13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75" dirty="0" err="1">
                <a:solidFill>
                  <a:schemeClr val="tx2"/>
                </a:solidFill>
                <a:latin typeface="Calibri"/>
                <a:cs typeface="Calibri"/>
              </a:rPr>
              <a:t>competencias</a:t>
            </a:r>
            <a:endParaRPr sz="255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43588" y="6142217"/>
            <a:ext cx="7226934" cy="9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410" marR="5080" indent="-347345">
              <a:lnSpc>
                <a:spcPct val="114500"/>
              </a:lnSpc>
              <a:spcBef>
                <a:spcPts val="100"/>
              </a:spcBef>
              <a:buChar char="•"/>
              <a:tabLst>
                <a:tab pos="359410" algn="l"/>
                <a:tab pos="361315" algn="l"/>
              </a:tabLst>
            </a:pP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	Desarrollar</a:t>
            </a:r>
            <a:r>
              <a:rPr sz="2700" spc="3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técnicas</a:t>
            </a:r>
            <a:r>
              <a:rPr sz="2700" spc="-8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sz="2700" spc="-1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0" dirty="0">
                <a:solidFill>
                  <a:schemeClr val="tx2"/>
                </a:solidFill>
                <a:latin typeface="Calibri"/>
                <a:cs typeface="Calibri"/>
              </a:rPr>
              <a:t>negociación</a:t>
            </a:r>
            <a:r>
              <a:rPr sz="2700" spc="-1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5" dirty="0">
                <a:solidFill>
                  <a:schemeClr val="tx2"/>
                </a:solidFill>
                <a:latin typeface="Calibri"/>
                <a:cs typeface="Calibri"/>
              </a:rPr>
              <a:t>para</a:t>
            </a:r>
            <a:r>
              <a:rPr sz="2700" spc="-1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construir acuerdos.</a:t>
            </a:r>
            <a:endParaRPr sz="27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43588" y="7320191"/>
            <a:ext cx="6642734" cy="9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410" marR="5080" indent="-347345">
              <a:lnSpc>
                <a:spcPct val="114500"/>
              </a:lnSpc>
              <a:spcBef>
                <a:spcPts val="100"/>
              </a:spcBef>
              <a:buChar char="•"/>
              <a:tabLst>
                <a:tab pos="359410" algn="l"/>
                <a:tab pos="361315" algn="l"/>
              </a:tabLst>
            </a:pPr>
            <a:r>
              <a:rPr sz="2700" dirty="0">
                <a:solidFill>
                  <a:srgbClr val="3D5B79"/>
                </a:solidFill>
                <a:latin typeface="Calibri"/>
                <a:cs typeface="Calibri"/>
              </a:rPr>
              <a:t>	</a:t>
            </a:r>
            <a:r>
              <a:rPr sz="2700" spc="-40" dirty="0">
                <a:solidFill>
                  <a:schemeClr val="tx2"/>
                </a:solidFill>
                <a:latin typeface="Calibri"/>
                <a:cs typeface="Calibri"/>
              </a:rPr>
              <a:t>Identificar</a:t>
            </a:r>
            <a:r>
              <a:rPr sz="2700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y</a:t>
            </a:r>
            <a:r>
              <a:rPr sz="2700" spc="-1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gestionar</a:t>
            </a:r>
            <a:r>
              <a:rPr sz="2700" spc="-1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riesgos</a:t>
            </a:r>
            <a:r>
              <a:rPr sz="2700" spc="-3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40" dirty="0">
                <a:solidFill>
                  <a:schemeClr val="tx2"/>
                </a:solidFill>
                <a:latin typeface="Calibri"/>
                <a:cs typeface="Calibri"/>
              </a:rPr>
              <a:t>institucionales</a:t>
            </a:r>
            <a:r>
              <a:rPr sz="2700" spc="-1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50" dirty="0">
                <a:solidFill>
                  <a:schemeClr val="tx2"/>
                </a:solidFill>
                <a:latin typeface="Calibri"/>
                <a:cs typeface="Calibri"/>
              </a:rPr>
              <a:t>y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operativos.</a:t>
            </a:r>
            <a:endParaRPr sz="27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04"/>
            <a:ext cx="20104101" cy="1130934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51135" y="-2836"/>
            <a:ext cx="19375326" cy="1128079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91024" y="-2128"/>
            <a:ext cx="5949737" cy="11310773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9991952" y="1285363"/>
            <a:ext cx="8191830" cy="8225647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286882" y="1350565"/>
            <a:ext cx="10876933" cy="5390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algn="r" rtl="0">
              <a:lnSpc>
                <a:spcPct val="90000"/>
              </a:lnSpc>
              <a:spcBef>
                <a:spcPct val="0"/>
              </a:spcBef>
            </a:pPr>
            <a:r>
              <a:rPr lang="en-US" sz="7900" kern="1200" spc="-2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Eje</a:t>
            </a:r>
            <a:r>
              <a:rPr lang="en-US" sz="7900" kern="1200" spc="-6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69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1:</a:t>
            </a:r>
            <a:r>
              <a:rPr lang="en-US" sz="7900" kern="1200" spc="-28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Análisis</a:t>
            </a:r>
            <a:r>
              <a:rPr lang="en-US" sz="7900" kern="1200" spc="-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204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del</a:t>
            </a:r>
            <a:r>
              <a:rPr lang="en-US" sz="7900" kern="1200" spc="-484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Conflicto</a:t>
            </a:r>
            <a:endParaRPr lang="en-US" sz="79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411" y="7387914"/>
            <a:ext cx="20083275" cy="392143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3185579" y="7910918"/>
            <a:ext cx="9978236" cy="2047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 rtl="0">
              <a:lnSpc>
                <a:spcPct val="90000"/>
              </a:lnSpc>
              <a:spcBef>
                <a:spcPts val="1000"/>
              </a:spcBef>
            </a:pPr>
            <a:r>
              <a:rPr lang="en-US" sz="2400" kern="1200" spc="-3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La</a:t>
            </a:r>
            <a:r>
              <a:rPr lang="en-US" sz="2400" kern="1200" spc="-16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2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base</a:t>
            </a:r>
            <a:r>
              <a:rPr lang="en-US" sz="2400" kern="1200" spc="-6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para</a:t>
            </a:r>
            <a:r>
              <a:rPr lang="en-US" sz="2400" kern="1200" spc="-1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8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una</a:t>
            </a:r>
            <a:r>
              <a:rPr lang="en-US" sz="2400" kern="1200" spc="-16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5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resolución</a:t>
            </a:r>
            <a:r>
              <a:rPr lang="en-US" sz="2400" kern="1200" spc="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8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justa</a:t>
            </a:r>
            <a:r>
              <a:rPr lang="en-US" sz="2400" kern="1200" spc="-14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7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2400" kern="1200" spc="-254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eficiente.</a:t>
            </a:r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88036" y="2692585"/>
            <a:ext cx="11308644" cy="592348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0710" y="822353"/>
            <a:ext cx="13770610" cy="92397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25"/>
              </a:spcBef>
            </a:pPr>
            <a:r>
              <a:rPr lang="es-MX" sz="5900" spc="50" dirty="0">
                <a:solidFill>
                  <a:srgbClr val="181818"/>
                </a:solidFill>
                <a:latin typeface="Cambria"/>
                <a:cs typeface="Cambria"/>
              </a:rPr>
              <a:t>¿</a:t>
            </a:r>
            <a:r>
              <a:rPr sz="5900" spc="50" dirty="0" err="1">
                <a:solidFill>
                  <a:srgbClr val="181818"/>
                </a:solidFill>
                <a:latin typeface="Cambria"/>
                <a:cs typeface="Cambria"/>
              </a:rPr>
              <a:t>Qué</a:t>
            </a:r>
            <a:r>
              <a:rPr sz="5900" spc="-32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5900" dirty="0">
                <a:solidFill>
                  <a:srgbClr val="1A1A1A"/>
                </a:solidFill>
                <a:latin typeface="Cambria"/>
                <a:cs typeface="Cambria"/>
              </a:rPr>
              <a:t>es</a:t>
            </a:r>
            <a:r>
              <a:rPr sz="5900" spc="-30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5900" spc="-50" dirty="0">
                <a:solidFill>
                  <a:srgbClr val="161616"/>
                </a:solidFill>
                <a:latin typeface="Cambria"/>
                <a:cs typeface="Cambria"/>
              </a:rPr>
              <a:t>Analizar</a:t>
            </a:r>
            <a:r>
              <a:rPr sz="5900" spc="130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5900" dirty="0">
                <a:solidFill>
                  <a:srgbClr val="1A1A1A"/>
                </a:solidFill>
                <a:latin typeface="Cambria"/>
                <a:cs typeface="Cambria"/>
              </a:rPr>
              <a:t>un</a:t>
            </a:r>
            <a:r>
              <a:rPr sz="5900" spc="-47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5900" spc="-45" dirty="0">
                <a:solidFill>
                  <a:srgbClr val="161616"/>
                </a:solidFill>
                <a:latin typeface="Cambria"/>
                <a:cs typeface="Cambria"/>
              </a:rPr>
              <a:t>Conflicto?</a:t>
            </a:r>
            <a:endParaRPr sz="59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18397" y="5138975"/>
            <a:ext cx="2625090" cy="732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600" spc="-10" dirty="0">
                <a:solidFill>
                  <a:srgbClr val="151515"/>
                </a:solidFill>
                <a:latin typeface="Cambria"/>
                <a:cs typeface="Cambria"/>
              </a:rPr>
              <a:t>Identificar</a:t>
            </a:r>
            <a:endParaRPr sz="46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2149" y="6377812"/>
            <a:ext cx="4425950" cy="1910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lnSpc>
                <a:spcPct val="114500"/>
              </a:lnSpc>
              <a:spcBef>
                <a:spcPts val="100"/>
              </a:spcBef>
            </a:pPr>
            <a:r>
              <a:rPr sz="2700" spc="-45" dirty="0">
                <a:solidFill>
                  <a:schemeClr val="tx2"/>
                </a:solidFill>
                <a:latin typeface="Calibri"/>
                <a:cs typeface="Calibri"/>
              </a:rPr>
              <a:t>¿Quiénes</a:t>
            </a:r>
            <a:r>
              <a:rPr sz="2700" spc="-9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35" dirty="0">
                <a:solidFill>
                  <a:schemeClr val="tx2"/>
                </a:solidFill>
                <a:latin typeface="Calibri"/>
                <a:cs typeface="Calibri"/>
              </a:rPr>
              <a:t>son</a:t>
            </a:r>
            <a:r>
              <a:rPr sz="2700" spc="-1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las</a:t>
            </a:r>
            <a:r>
              <a:rPr sz="2700" spc="-1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75" dirty="0">
                <a:solidFill>
                  <a:schemeClr val="tx2"/>
                </a:solidFill>
                <a:latin typeface="Calibri"/>
                <a:cs typeface="Calibri"/>
              </a:rPr>
              <a:t>partes?</a:t>
            </a:r>
            <a:r>
              <a:rPr sz="2700" spc="-1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¿Cuáles </a:t>
            </a:r>
            <a:r>
              <a:rPr sz="2700" spc="-30" dirty="0">
                <a:solidFill>
                  <a:schemeClr val="tx2"/>
                </a:solidFill>
                <a:latin typeface="Calibri"/>
                <a:cs typeface="Calibri"/>
              </a:rPr>
              <a:t>son</a:t>
            </a:r>
            <a:r>
              <a:rPr sz="2700" spc="-1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sus</a:t>
            </a:r>
            <a:r>
              <a:rPr sz="2700" spc="-1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35" dirty="0">
                <a:solidFill>
                  <a:schemeClr val="tx2"/>
                </a:solidFill>
                <a:latin typeface="Calibri"/>
                <a:cs typeface="Calibri"/>
              </a:rPr>
              <a:t>posiciones</a:t>
            </a:r>
            <a:r>
              <a:rPr sz="2700" spc="4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75" dirty="0">
                <a:solidFill>
                  <a:schemeClr val="tx2"/>
                </a:solidFill>
                <a:latin typeface="Calibri"/>
                <a:cs typeface="Calibri"/>
              </a:rPr>
              <a:t>(lo</a:t>
            </a:r>
            <a:r>
              <a:rPr sz="2700" spc="-10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95" dirty="0">
                <a:solidFill>
                  <a:schemeClr val="tx2"/>
                </a:solidFill>
                <a:latin typeface="Calibri"/>
                <a:cs typeface="Calibri"/>
              </a:rPr>
              <a:t>que</a:t>
            </a:r>
            <a:r>
              <a:rPr sz="2700" spc="-1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piden) </a:t>
            </a:r>
            <a:r>
              <a:rPr sz="2700" spc="-50" dirty="0">
                <a:solidFill>
                  <a:schemeClr val="tx2"/>
                </a:solidFill>
                <a:latin typeface="Calibri"/>
                <a:cs typeface="Calibri"/>
              </a:rPr>
              <a:t>vs.</a:t>
            </a:r>
            <a:r>
              <a:rPr sz="2700" spc="-114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sus</a:t>
            </a:r>
            <a:r>
              <a:rPr sz="2700" spc="-1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40" dirty="0">
                <a:solidFill>
                  <a:schemeClr val="tx2"/>
                </a:solidFill>
                <a:latin typeface="Calibri"/>
                <a:cs typeface="Calibri"/>
              </a:rPr>
              <a:t>intereses</a:t>
            </a:r>
            <a:r>
              <a:rPr sz="2700" spc="4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75" dirty="0">
                <a:solidFill>
                  <a:schemeClr val="tx2"/>
                </a:solidFill>
                <a:latin typeface="Calibri"/>
                <a:cs typeface="Calibri"/>
              </a:rPr>
              <a:t>(lo</a:t>
            </a:r>
            <a:r>
              <a:rPr sz="2700" spc="-10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5" dirty="0">
                <a:solidFill>
                  <a:schemeClr val="tx2"/>
                </a:solidFill>
                <a:latin typeface="Calibri"/>
                <a:cs typeface="Calibri"/>
              </a:rPr>
              <a:t>que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necesitan)?</a:t>
            </a:r>
            <a:endParaRPr sz="27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7538" y="5130468"/>
            <a:ext cx="3192145" cy="7518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50" spc="-65" dirty="0">
                <a:solidFill>
                  <a:srgbClr val="151515"/>
                </a:solidFill>
                <a:latin typeface="Cambria"/>
                <a:cs typeface="Cambria"/>
              </a:rPr>
              <a:t>Diagnosticar</a:t>
            </a:r>
            <a:endParaRPr sz="4750" dirty="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0930" y="6377812"/>
            <a:ext cx="4580890" cy="143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500"/>
              </a:lnSpc>
              <a:spcBef>
                <a:spcPts val="100"/>
              </a:spcBef>
            </a:pPr>
            <a:r>
              <a:rPr sz="2700" spc="-20" dirty="0">
                <a:solidFill>
                  <a:schemeClr val="tx2"/>
                </a:solidFill>
                <a:latin typeface="Calibri"/>
                <a:cs typeface="Calibri"/>
              </a:rPr>
              <a:t>Encontrar</a:t>
            </a:r>
            <a:r>
              <a:rPr sz="2700" spc="-6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las</a:t>
            </a:r>
            <a:r>
              <a:rPr sz="2700" spc="-1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0" dirty="0">
                <a:solidFill>
                  <a:schemeClr val="tx2"/>
                </a:solidFill>
                <a:latin typeface="Calibri"/>
                <a:cs typeface="Calibri"/>
              </a:rPr>
              <a:t>causas</a:t>
            </a:r>
            <a:r>
              <a:rPr sz="2700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60" dirty="0">
                <a:solidFill>
                  <a:schemeClr val="tx2"/>
                </a:solidFill>
                <a:latin typeface="Calibri"/>
                <a:cs typeface="Calibri"/>
              </a:rPr>
              <a:t>subyacentes: </a:t>
            </a:r>
            <a:r>
              <a:rPr sz="2700" spc="-35" dirty="0">
                <a:solidFill>
                  <a:schemeClr val="tx2"/>
                </a:solidFill>
                <a:latin typeface="Calibri"/>
                <a:cs typeface="Calibri"/>
              </a:rPr>
              <a:t>estructurales,</a:t>
            </a:r>
            <a:r>
              <a:rPr sz="2700" spc="-26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85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sz="2700" spc="-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procedimiento, </a:t>
            </a:r>
            <a:r>
              <a:rPr sz="2700" spc="-45" dirty="0">
                <a:solidFill>
                  <a:schemeClr val="tx2"/>
                </a:solidFill>
                <a:latin typeface="Calibri"/>
                <a:cs typeface="Calibri"/>
              </a:rPr>
              <a:t>personales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45" dirty="0">
                <a:solidFill>
                  <a:schemeClr val="tx2"/>
                </a:solidFill>
                <a:latin typeface="Calibri"/>
                <a:cs typeface="Calibri"/>
              </a:rPr>
              <a:t>o</a:t>
            </a:r>
            <a:r>
              <a:rPr sz="2700" spc="-1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85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sz="2700" spc="-1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información.</a:t>
            </a:r>
            <a:endParaRPr sz="27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361595" y="5130468"/>
            <a:ext cx="1892935" cy="7518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50" spc="-10" dirty="0">
                <a:solidFill>
                  <a:srgbClr val="161616"/>
                </a:solidFill>
                <a:latin typeface="Times New Roman"/>
                <a:cs typeface="Times New Roman"/>
              </a:rPr>
              <a:t>Mapear</a:t>
            </a:r>
            <a:endParaRPr sz="47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52418" y="6377812"/>
            <a:ext cx="4559935" cy="143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0795" algn="just">
              <a:lnSpc>
                <a:spcPct val="114500"/>
              </a:lnSpc>
              <a:spcBef>
                <a:spcPts val="100"/>
              </a:spcBef>
            </a:pP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Usar</a:t>
            </a:r>
            <a:r>
              <a:rPr sz="2700" spc="-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85" dirty="0">
                <a:solidFill>
                  <a:schemeClr val="tx2"/>
                </a:solidFill>
                <a:latin typeface="Calibri"/>
                <a:cs typeface="Calibri"/>
              </a:rPr>
              <a:t>el</a:t>
            </a:r>
            <a:r>
              <a:rPr sz="2700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110" dirty="0">
                <a:solidFill>
                  <a:schemeClr val="tx2"/>
                </a:solidFill>
                <a:latin typeface="Calibri"/>
                <a:cs typeface="Calibri"/>
              </a:rPr>
              <a:t>"mapa</a:t>
            </a:r>
            <a:r>
              <a:rPr sz="2700" spc="-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70" dirty="0">
                <a:solidFill>
                  <a:schemeClr val="tx2"/>
                </a:solidFill>
                <a:latin typeface="Calibri"/>
                <a:cs typeface="Calibri"/>
              </a:rPr>
              <a:t>del</a:t>
            </a:r>
            <a:r>
              <a:rPr sz="2700" spc="-6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55" dirty="0">
                <a:solidFill>
                  <a:schemeClr val="tx2"/>
                </a:solidFill>
                <a:latin typeface="Calibri"/>
                <a:cs typeface="Calibri"/>
              </a:rPr>
              <a:t>conflicto"</a:t>
            </a:r>
            <a:r>
              <a:rPr sz="2700" spc="3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0" dirty="0">
                <a:solidFill>
                  <a:schemeClr val="tx2"/>
                </a:solidFill>
                <a:latin typeface="Calibri"/>
                <a:cs typeface="Calibri"/>
              </a:rPr>
              <a:t>como </a:t>
            </a:r>
            <a:r>
              <a:rPr sz="2700" spc="-50" dirty="0">
                <a:solidFill>
                  <a:schemeClr val="tx2"/>
                </a:solidFill>
                <a:latin typeface="Calibri"/>
                <a:cs typeface="Calibri"/>
              </a:rPr>
              <a:t>una</a:t>
            </a:r>
            <a:r>
              <a:rPr sz="2700" spc="-1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60" dirty="0">
                <a:solidFill>
                  <a:schemeClr val="tx2"/>
                </a:solidFill>
                <a:latin typeface="Calibri"/>
                <a:cs typeface="Calibri"/>
              </a:rPr>
              <a:t>herramienta</a:t>
            </a:r>
            <a:r>
              <a:rPr sz="2700" spc="-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0" dirty="0">
                <a:solidFill>
                  <a:schemeClr val="tx2"/>
                </a:solidFill>
                <a:latin typeface="Calibri"/>
                <a:cs typeface="Calibri"/>
              </a:rPr>
              <a:t>visual</a:t>
            </a:r>
            <a:r>
              <a:rPr sz="2700" spc="-8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20" dirty="0">
                <a:solidFill>
                  <a:schemeClr val="tx2"/>
                </a:solidFill>
                <a:latin typeface="Calibri"/>
                <a:cs typeface="Calibri"/>
              </a:rPr>
              <a:t>para </a:t>
            </a:r>
            <a:r>
              <a:rPr sz="2700" spc="-80" dirty="0">
                <a:solidFill>
                  <a:schemeClr val="tx2"/>
                </a:solidFill>
                <a:latin typeface="Calibri"/>
                <a:cs typeface="Calibri"/>
              </a:rPr>
              <a:t>entender</a:t>
            </a:r>
            <a:r>
              <a:rPr sz="2700" spc="-7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las</a:t>
            </a:r>
            <a:r>
              <a:rPr sz="2700" spc="-1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40" dirty="0">
                <a:solidFill>
                  <a:schemeClr val="tx2"/>
                </a:solidFill>
                <a:latin typeface="Calibri"/>
                <a:cs typeface="Calibri"/>
              </a:rPr>
              <a:t>relaciones</a:t>
            </a:r>
            <a:r>
              <a:rPr sz="2700" spc="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chemeClr val="tx2"/>
                </a:solidFill>
                <a:latin typeface="Calibri"/>
                <a:cs typeface="Calibri"/>
              </a:rPr>
              <a:t>y</a:t>
            </a:r>
            <a:r>
              <a:rPr sz="2700" spc="-1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700" spc="-90" dirty="0">
                <a:solidFill>
                  <a:schemeClr val="tx2"/>
                </a:solidFill>
                <a:latin typeface="Calibri"/>
                <a:cs typeface="Calibri"/>
              </a:rPr>
              <a:t>el </a:t>
            </a:r>
            <a:r>
              <a:rPr sz="2700" spc="-70" dirty="0">
                <a:solidFill>
                  <a:schemeClr val="tx2"/>
                </a:solidFill>
                <a:latin typeface="Calibri"/>
                <a:cs typeface="Calibri"/>
              </a:rPr>
              <a:t>poder</a:t>
            </a:r>
            <a:r>
              <a:rPr sz="2700" spc="-70" dirty="0">
                <a:solidFill>
                  <a:srgbClr val="2F567B"/>
                </a:solidFill>
                <a:latin typeface="Calibri"/>
                <a:cs typeface="Calibri"/>
              </a:rPr>
              <a:t>.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3282" y="1054543"/>
            <a:ext cx="11309350" cy="920026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48748" y="652047"/>
            <a:ext cx="10465369" cy="919472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520959" y="4649008"/>
            <a:ext cx="4125949" cy="9194724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701207" y="1406617"/>
            <a:ext cx="11309352" cy="849611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349840" y="1861225"/>
            <a:ext cx="7121202" cy="7120702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2692" y="967767"/>
            <a:ext cx="7622558" cy="55862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3335" algn="l" rtl="0">
              <a:lnSpc>
                <a:spcPct val="90000"/>
              </a:lnSpc>
              <a:spcBef>
                <a:spcPct val="0"/>
              </a:spcBef>
            </a:pPr>
            <a:r>
              <a:rPr lang="en-US" sz="6600" kern="1200" spc="75" dirty="0">
                <a:solidFill>
                  <a:srgbClr val="FFFFFF"/>
                </a:solidFill>
                <a:latin typeface="+mj-lt"/>
                <a:cs typeface="+mj-cs"/>
              </a:rPr>
              <a:t>Video de </a:t>
            </a:r>
            <a:r>
              <a:rPr lang="en-US" sz="6600" kern="1200" spc="75" dirty="0" err="1">
                <a:solidFill>
                  <a:srgbClr val="FFFFFF"/>
                </a:solidFill>
                <a:latin typeface="+mj-lt"/>
                <a:cs typeface="+mj-cs"/>
              </a:rPr>
              <a:t>conflicto</a:t>
            </a:r>
            <a:r>
              <a:rPr lang="en-US" sz="6600" kern="1200" spc="75" dirty="0">
                <a:solidFill>
                  <a:srgbClr val="FFFFFF"/>
                </a:solidFill>
                <a:latin typeface="+mj-lt"/>
                <a:cs typeface="+mj-cs"/>
              </a:rPr>
              <a:t>  social</a:t>
            </a:r>
            <a:endParaRPr 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23436" y="1071040"/>
            <a:ext cx="8017973" cy="9145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40665" marR="118745" algn="just" rtl="0">
              <a:lnSpc>
                <a:spcPct val="90000"/>
              </a:lnSpc>
              <a:spcBef>
                <a:spcPts val="90"/>
              </a:spcBef>
            </a:pP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6FEAD3F-63C2-606E-29A7-2965E1E6A8BA}"/>
              </a:ext>
            </a:extLst>
          </p:cNvPr>
          <p:cNvSpPr txBox="1"/>
          <p:nvPr/>
        </p:nvSpPr>
        <p:spPr>
          <a:xfrm>
            <a:off x="12109450" y="621099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https://youtu.be/5_4m74GOLLA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678B613-7C46-A8C1-AC94-7CD9F7789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429" y="253107"/>
            <a:ext cx="7131972" cy="59578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FB1E3-E831-B5BD-E7C9-69F8C2156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6863D6-9A79-F68F-F485-40E2683D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145768-BB10-697E-83FB-AE9884203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3282" y="1054543"/>
            <a:ext cx="11309350" cy="920026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B2534D-6C14-96F2-0034-E065ECFB2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48748" y="652047"/>
            <a:ext cx="10465369" cy="919472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742E27-506D-CA1C-6B13-5F7661BDD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520959" y="4649008"/>
            <a:ext cx="4125949" cy="9194724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0B6708-4713-E24F-2468-AF9514E75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701207" y="1406617"/>
            <a:ext cx="11309352" cy="849611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5DED991-A030-1905-4425-103273931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349840" y="1861225"/>
            <a:ext cx="7121202" cy="7120702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5D724DFD-1B9B-EBBF-85C1-932604E04C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2692" y="967767"/>
            <a:ext cx="6975259" cy="55862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3335" algn="r" rtl="0">
              <a:lnSpc>
                <a:spcPct val="90000"/>
              </a:lnSpc>
              <a:spcBef>
                <a:spcPct val="0"/>
              </a:spcBef>
            </a:pPr>
            <a:r>
              <a:rPr lang="en-US" sz="6600" kern="1200" spc="7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Herramientas</a:t>
            </a:r>
            <a:r>
              <a:rPr lang="en-US" sz="6600" kern="1200" spc="57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Prácticas</a:t>
            </a:r>
            <a:r>
              <a:rPr lang="en-US" sz="6600" kern="1200" spc="4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</a:t>
            </a:r>
            <a:r>
              <a:rPr lang="en-US" sz="6600" kern="1200" spc="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 spc="1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Análisis</a:t>
            </a:r>
            <a:endParaRPr lang="en-US" sz="6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DC921F2-AAAA-4C1E-AB13-A36254D1BFEC}"/>
              </a:ext>
            </a:extLst>
          </p:cNvPr>
          <p:cNvSpPr txBox="1"/>
          <p:nvPr/>
        </p:nvSpPr>
        <p:spPr>
          <a:xfrm>
            <a:off x="10723436" y="1071040"/>
            <a:ext cx="8017973" cy="9145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265" marR="118745" indent="-228600" algn="just" rtl="0">
              <a:lnSpc>
                <a:spcPct val="900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z="3300" u="sng" kern="1200" spc="-3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Escucha</a:t>
            </a:r>
            <a:r>
              <a:rPr lang="en-US" sz="3300" u="sng" kern="1200" spc="-17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Activa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3300" kern="1200" spc="-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La</a:t>
            </a:r>
            <a:r>
              <a:rPr lang="en-US" sz="3300" kern="1200" spc="-19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4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herramienta</a:t>
            </a:r>
            <a:r>
              <a:rPr lang="en-US" sz="3300" kern="1200" spc="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6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más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4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poderosa</a:t>
            </a:r>
            <a:r>
              <a:rPr lang="en-US" sz="3300" kern="1200" spc="-11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3300" kern="1200" spc="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Implica</a:t>
            </a:r>
            <a:r>
              <a:rPr lang="en-US" sz="3300" kern="1200" spc="-5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4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oír</a:t>
            </a:r>
            <a:r>
              <a:rPr lang="en-US" sz="3300" kern="1200" spc="-11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3300" kern="1200" spc="-1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6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entender</a:t>
            </a:r>
            <a:r>
              <a:rPr lang="en-US" sz="3300" kern="1200" spc="-16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3300" kern="1200" spc="1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retener</a:t>
            </a:r>
            <a:r>
              <a:rPr lang="en-US" sz="3300" kern="1200" spc="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3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3300" kern="1200" spc="-1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responder,</a:t>
            </a:r>
            <a:r>
              <a:rPr lang="en-US" sz="3300" kern="1200" spc="-1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7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validando</a:t>
            </a:r>
            <a:r>
              <a:rPr lang="en-US" sz="3300" kern="1200" spc="-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6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3300" kern="1200" spc="-21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4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</a:t>
            </a:r>
            <a:r>
              <a:rPr lang="en-US" sz="3300" kern="1200" spc="-1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otra</a:t>
            </a:r>
            <a:r>
              <a:rPr lang="en-US" sz="3300" kern="1200" spc="-1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parte</a:t>
            </a:r>
            <a:r>
              <a:rPr lang="en-US" sz="3300" kern="1200" spc="-6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sin</a:t>
            </a:r>
            <a:r>
              <a:rPr lang="en-US" sz="3300" kern="1200" spc="-1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necesidad</a:t>
            </a:r>
            <a:r>
              <a:rPr lang="en-US" sz="3300" kern="1200" spc="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</a:t>
            </a:r>
            <a:r>
              <a:rPr lang="en-US" sz="3300" kern="1200" spc="-14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estar</a:t>
            </a:r>
            <a:r>
              <a:rPr lang="en-US" sz="3300" kern="1200" spc="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</a:t>
            </a:r>
            <a:r>
              <a:rPr lang="en-US" sz="3300" kern="1200" spc="-14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acuerdo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469265" marR="1606550" indent="-228600" algn="just" rtl="0">
              <a:lnSpc>
                <a:spcPct val="90000"/>
              </a:lnSpc>
              <a:spcBef>
                <a:spcPts val="2475"/>
              </a:spcBef>
              <a:buFont typeface="Arial" panose="020B0604020202020204" pitchFamily="34" charset="0"/>
              <a:buChar char="•"/>
            </a:pPr>
            <a:r>
              <a:rPr lang="en-US" sz="3300" u="sng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El</a:t>
            </a:r>
            <a:r>
              <a:rPr lang="en-US" sz="3300" u="sng" kern="1200" spc="-25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spc="-8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Modelo</a:t>
            </a:r>
            <a:r>
              <a:rPr lang="en-US" sz="3300" u="sng" kern="1200" spc="-1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spc="-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del</a:t>
            </a:r>
            <a:r>
              <a:rPr lang="en-US" sz="3300" u="sng" kern="1200" spc="-1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"Iceberg":</a:t>
            </a:r>
            <a:r>
              <a:rPr lang="en-US" sz="3300" u="sng" kern="1200" spc="-9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4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Distinguir</a:t>
            </a:r>
            <a:r>
              <a:rPr lang="en-US" sz="3300" kern="1200" spc="-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entre</a:t>
            </a:r>
            <a:r>
              <a:rPr lang="en-US" sz="3300" kern="1200" spc="-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las</a:t>
            </a:r>
            <a:r>
              <a:rPr lang="en-US" sz="3300" kern="1200" spc="-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posiciones</a:t>
            </a:r>
            <a:r>
              <a:rPr lang="en-US" sz="3300" kern="1200" spc="9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(lo</a:t>
            </a:r>
            <a:r>
              <a:rPr lang="en-US" sz="3300" kern="1200" spc="-1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visible</a:t>
            </a:r>
            <a:r>
              <a:rPr lang="en-US" sz="3300" kern="1200" spc="-3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)</a:t>
            </a:r>
            <a:r>
              <a:rPr lang="en-US" sz="3300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3300" kern="1200" spc="-16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los</a:t>
            </a:r>
            <a:r>
              <a:rPr lang="en-US" sz="3300" kern="1200" spc="-7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intereses</a:t>
            </a:r>
            <a:r>
              <a:rPr lang="en-US" sz="3300" kern="1200" spc="2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5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y </a:t>
            </a:r>
            <a:r>
              <a:rPr lang="en-US" sz="3300" kern="1200" spc="-1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necesidades</a:t>
            </a:r>
            <a:r>
              <a:rPr lang="en-US" sz="3300" kern="1200" spc="3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(lo</a:t>
            </a:r>
            <a:r>
              <a:rPr lang="en-US" sz="3300" kern="1200" spc="-12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4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oculto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).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469900" marR="5080" indent="-228600" algn="just" rtl="0">
              <a:lnSpc>
                <a:spcPct val="90000"/>
              </a:lnSpc>
              <a:spcBef>
                <a:spcPts val="2475"/>
              </a:spcBef>
              <a:buFont typeface="Arial" panose="020B0604020202020204" pitchFamily="34" charset="0"/>
              <a:buChar char="•"/>
            </a:pPr>
            <a:r>
              <a:rPr lang="en-US" sz="3300" u="sng" kern="1200" spc="-3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Análisis</a:t>
            </a:r>
            <a:r>
              <a:rPr lang="en-US" sz="3300" u="sng" kern="1200" spc="-13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</a:t>
            </a:r>
            <a:r>
              <a:rPr lang="en-US" sz="3300" u="sng" kern="1200" spc="-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/P/P</a:t>
            </a:r>
            <a:r>
              <a:rPr lang="en-US" sz="3300" u="sng" kern="1200" spc="-13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spc="-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3300" u="sng" kern="1200" spc="-4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Problema</a:t>
            </a:r>
            <a:r>
              <a:rPr lang="en-US" sz="3300" u="sng" kern="1200" spc="-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3300" u="sng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Partes,</a:t>
            </a:r>
            <a:r>
              <a:rPr lang="en-US" sz="3300" u="sng" kern="1200" spc="-1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u="sng" kern="1200" spc="-4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Proceso</a:t>
            </a:r>
            <a:r>
              <a:rPr lang="en-US" sz="3300" u="sng" kern="1200" spc="-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):</a:t>
            </a:r>
            <a:r>
              <a:rPr lang="en-US" sz="3300" u="sng" kern="1200" spc="-11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Una</a:t>
            </a:r>
            <a:r>
              <a:rPr lang="en-US" sz="3300" kern="1200" spc="-13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guía</a:t>
            </a:r>
            <a:r>
              <a:rPr lang="en-US" sz="3300" kern="1200" spc="-15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rápida</a:t>
            </a:r>
            <a:r>
              <a:rPr lang="en-US" sz="3300" kern="1200" spc="-8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para</a:t>
            </a:r>
            <a:r>
              <a:rPr lang="en-US" sz="3300" kern="1200" spc="-12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evaluar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cualquier</a:t>
            </a:r>
            <a:r>
              <a:rPr lang="en-US" sz="3300" kern="1200" spc="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disputa</a:t>
            </a:r>
            <a:r>
              <a:rPr lang="en-US" sz="3300" kern="1200" spc="-1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3300" kern="1200" spc="-4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¿</a:t>
            </a:r>
            <a:r>
              <a:rPr lang="en-US" sz="3300" kern="1200" spc="-6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Dónde</a:t>
            </a:r>
            <a:r>
              <a:rPr lang="en-US" sz="3300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5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estamos</a:t>
            </a:r>
            <a:r>
              <a:rPr lang="en-US" sz="3300" kern="1200" spc="-1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?</a:t>
            </a:r>
            <a:r>
              <a:rPr lang="en-US" sz="3300" kern="1200" spc="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¿</a:t>
            </a:r>
            <a:r>
              <a:rPr lang="en-US" sz="3300" kern="1200" spc="-1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Quiénes</a:t>
            </a:r>
            <a:r>
              <a:rPr lang="en-US" sz="3300" kern="1200" spc="1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5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están</a:t>
            </a:r>
            <a:r>
              <a:rPr lang="en-US" sz="3300" kern="1200" spc="-15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?</a:t>
            </a:r>
            <a:r>
              <a:rPr lang="en-US" sz="3300" kern="1200" spc="-1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4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¿</a:t>
            </a:r>
            <a:r>
              <a:rPr lang="en-US" sz="3300" kern="1200" spc="-14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Cómo</a:t>
            </a:r>
            <a:r>
              <a:rPr lang="en-US" sz="3300" kern="1200" spc="-2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lo</a:t>
            </a:r>
            <a:r>
              <a:rPr lang="en-US" sz="3300" kern="1200" spc="-17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manejamos</a:t>
            </a:r>
            <a:r>
              <a:rPr lang="en-US" sz="3300" kern="1200" spc="-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?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594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04"/>
            <a:ext cx="20104101" cy="1130934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51135" y="-2836"/>
            <a:ext cx="19375326" cy="1128079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91024" y="-2128"/>
            <a:ext cx="5949737" cy="11310773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9991952" y="1285363"/>
            <a:ext cx="8191830" cy="8225647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286882" y="1350565"/>
            <a:ext cx="10876933" cy="5390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29209" algn="r" rtl="0">
              <a:lnSpc>
                <a:spcPct val="90000"/>
              </a:lnSpc>
              <a:spcBef>
                <a:spcPct val="0"/>
              </a:spcBef>
            </a:pPr>
            <a:r>
              <a:rPr lang="en-US" sz="7900" kern="1200" spc="-1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Eje</a:t>
            </a:r>
            <a:r>
              <a:rPr lang="en-US" sz="7900" kern="1200" spc="-50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2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2:</a:t>
            </a:r>
            <a:r>
              <a:rPr lang="en-US" sz="7900" kern="1200" spc="-57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Negociación</a:t>
            </a:r>
            <a:r>
              <a:rPr lang="en-US" sz="7900" kern="1200" spc="-28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Efectiva</a:t>
            </a:r>
            <a:endParaRPr lang="en-US" sz="79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411" y="7387914"/>
            <a:ext cx="20083275" cy="392143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3185579" y="7910918"/>
            <a:ext cx="9978236" cy="2047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 rtl="0">
              <a:lnSpc>
                <a:spcPct val="90000"/>
              </a:lnSpc>
              <a:spcBef>
                <a:spcPts val="1000"/>
              </a:spcBef>
            </a:pPr>
            <a:r>
              <a:rPr lang="en-US" sz="2400" kern="1200" spc="-7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Construyendo</a:t>
            </a:r>
            <a:r>
              <a:rPr lang="en-US" sz="2400" kern="1200" spc="-114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3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acuerdos</a:t>
            </a:r>
            <a:r>
              <a:rPr lang="en-US" sz="2400" kern="1200" spc="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2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2400" kern="1200" spc="-25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5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el</a:t>
            </a:r>
            <a:r>
              <a:rPr lang="en-US" sz="2400" kern="1200" spc="-17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6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ámbito</a:t>
            </a:r>
            <a:r>
              <a:rPr lang="en-US" sz="2400" kern="1200" spc="-13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4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judicial</a:t>
            </a:r>
            <a:r>
              <a:rPr lang="en-US" sz="2400" kern="1200" spc="-8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7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2400" kern="1200" spc="-25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administrativo.</a:t>
            </a:r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88036" y="2692585"/>
            <a:ext cx="11308644" cy="592348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7" y="2325563"/>
            <a:ext cx="11309350" cy="665822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8" y="2342280"/>
            <a:ext cx="11309348" cy="665822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266128" y="5917252"/>
            <a:ext cx="4125949" cy="665823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827343" y="1599136"/>
            <a:ext cx="6431525" cy="6891412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81" y="2308843"/>
            <a:ext cx="11309355" cy="665822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FDA91F-68F8-3D65-5900-E86F3DD8C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05" y="967767"/>
            <a:ext cx="5278919" cy="5586233"/>
          </a:xfrm>
        </p:spPr>
        <p:txBody>
          <a:bodyPr anchor="b">
            <a:normAutofit/>
          </a:bodyPr>
          <a:lstStyle/>
          <a:p>
            <a:pPr algn="r"/>
            <a:r>
              <a:rPr lang="es-PE" sz="6600">
                <a:solidFill>
                  <a:srgbClr val="FFFFFF"/>
                </a:solidFill>
              </a:rPr>
              <a:t>¿Cómo definir una negociación?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9CBC52-59B3-ECCD-F639-36FF51A01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916" y="1071040"/>
            <a:ext cx="10809494" cy="9145842"/>
          </a:xfrm>
        </p:spPr>
        <p:txBody>
          <a:bodyPr anchor="ctr">
            <a:normAutofit/>
          </a:bodyPr>
          <a:lstStyle/>
          <a:p>
            <a:pPr algn="just" rtl="0">
              <a:spcAft>
                <a:spcPts val="600"/>
              </a:spcAft>
            </a:pPr>
            <a:r>
              <a:rPr lang="es-MX" sz="3300" dirty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Proceso de comunicación  entre dos o más personas que intentan resolver diferencias y satisfacer sus intereses, intercambiando información que propicia el mutuo aprendizaje y el constante ajuste de sus expectativas, a fin de lograr el compromiso mutuo de cumplir con un acuerdo satisfactorio. (</a:t>
            </a:r>
            <a:r>
              <a:rPr lang="es-MX" sz="3300" i="1" dirty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Gordon, 1983, Fisher y </a:t>
            </a:r>
            <a:r>
              <a:rPr lang="es-MX" sz="3300" i="1" dirty="0" err="1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Ury</a:t>
            </a:r>
            <a:r>
              <a:rPr lang="es-MX" sz="3300" i="1" dirty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, 1981; Flint, 2001;Druckman 2001)</a:t>
            </a:r>
            <a:endParaRPr lang="es-MX" sz="3300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Aft>
                <a:spcPts val="600"/>
              </a:spcAft>
            </a:pPr>
            <a:endParaRPr lang="es-PE" sz="3300" dirty="0"/>
          </a:p>
        </p:txBody>
      </p:sp>
    </p:spTree>
    <p:extLst>
      <p:ext uri="{BB962C8B-B14F-4D97-AF65-F5344CB8AC3E}">
        <p14:creationId xmlns:p14="http://schemas.microsoft.com/office/powerpoint/2010/main" val="1301978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64236-97BC-5D9B-CDDF-12DBE4E90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693204" cy="113093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953E5A-6C2C-8E7C-6EC3-662CE0F88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6" y="2329297"/>
            <a:ext cx="4780642" cy="71963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¿Cuáles son los tipos de negociación? </a:t>
            </a:r>
          </a:p>
        </p:txBody>
      </p:sp>
      <p:sp>
        <p:nvSpPr>
          <p:cNvPr id="4" name="Google Shape;470;p45">
            <a:extLst>
              <a:ext uri="{FF2B5EF4-FFF2-40B4-BE49-F238E27FC236}">
                <a16:creationId xmlns:a16="http://schemas.microsoft.com/office/drawing/2014/main" id="{C1DC1C76-5A57-0343-4CB8-1EFCA3F48A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847" y="2329298"/>
            <a:ext cx="5651447" cy="719630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76961" indent="-228600" algn="l" rtl="0">
              <a:lnSpc>
                <a:spcPct val="90000"/>
              </a:lnSpc>
              <a:buClr>
                <a:srgbClr val="FF66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b="1" kern="1200" dirty="0">
                <a:solidFill>
                  <a:schemeClr val="tx2"/>
                </a:solidFill>
                <a:latin typeface="+mn-lt"/>
                <a:cs typeface="+mn-cs"/>
                <a:sym typeface="Arial"/>
              </a:rPr>
              <a:t>COMPETITIVA O ADVERSARIAL</a:t>
            </a:r>
            <a:endParaRPr lang="en-US" sz="3300" kern="12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kern="1200" dirty="0">
                <a:solidFill>
                  <a:schemeClr val="tx2"/>
                </a:solidFill>
                <a:latin typeface="+mn-lt"/>
                <a:cs typeface="+mn-cs"/>
                <a:sym typeface="Arial"/>
              </a:rPr>
              <a:t>De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cs typeface="+mn-cs"/>
                <a:sym typeface="Arial"/>
              </a:rPr>
              <a:t>suma</a:t>
            </a:r>
            <a:r>
              <a:rPr lang="en-US" sz="3300" kern="1200" dirty="0">
                <a:solidFill>
                  <a:schemeClr val="tx2"/>
                </a:solidFill>
                <a:latin typeface="+mn-lt"/>
                <a:cs typeface="+mn-cs"/>
                <a:sym typeface="Arial"/>
              </a:rPr>
              <a:t> 0 </a:t>
            </a:r>
            <a:endParaRPr lang="en-US" sz="3300" kern="12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cs typeface="+mn-cs"/>
                <a:sym typeface="Arial"/>
              </a:rPr>
              <a:t>Distributiva</a:t>
            </a:r>
            <a:r>
              <a:rPr lang="en-US" sz="3300" kern="1200" dirty="0">
                <a:solidFill>
                  <a:schemeClr val="tx2"/>
                </a:solidFill>
                <a:latin typeface="+mn-lt"/>
                <a:cs typeface="+mn-cs"/>
                <a:sym typeface="Arial"/>
              </a:rPr>
              <a:t> </a:t>
            </a:r>
            <a:endParaRPr lang="en-US" sz="3300" kern="12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cs typeface="+mn-cs"/>
                <a:sym typeface="Arial"/>
              </a:rPr>
              <a:t>Basada</a:t>
            </a:r>
            <a:r>
              <a:rPr lang="en-US" sz="3300" kern="1200" dirty="0">
                <a:solidFill>
                  <a:schemeClr val="tx2"/>
                </a:solidFill>
                <a:latin typeface="+mn-lt"/>
                <a:cs typeface="+mn-cs"/>
                <a:sym typeface="Arial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cs typeface="+mn-cs"/>
                <a:sym typeface="Arial"/>
              </a:rPr>
              <a:t>en</a:t>
            </a:r>
            <a:r>
              <a:rPr lang="en-US" sz="3300" kern="1200" dirty="0">
                <a:solidFill>
                  <a:schemeClr val="tx2"/>
                </a:solidFill>
                <a:latin typeface="+mn-lt"/>
                <a:cs typeface="+mn-cs"/>
                <a:sym typeface="Arial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cs typeface="+mn-cs"/>
                <a:sym typeface="Arial"/>
              </a:rPr>
              <a:t>posiciones</a:t>
            </a:r>
            <a:endParaRPr lang="en-US" sz="3300" kern="12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endParaRPr lang="en-US" sz="3300" kern="1200" dirty="0">
              <a:solidFill>
                <a:schemeClr val="tx1"/>
              </a:solidFill>
              <a:latin typeface="+mn-lt"/>
              <a:cs typeface="+mn-cs"/>
              <a:sym typeface="Arial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405818" y="2329297"/>
            <a:ext cx="0" cy="603165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471;p45">
            <a:extLst>
              <a:ext uri="{FF2B5EF4-FFF2-40B4-BE49-F238E27FC236}">
                <a16:creationId xmlns:a16="http://schemas.microsoft.com/office/drawing/2014/main" id="{13E0BD32-3AC4-9206-8CF4-F5A008BE54F8}"/>
              </a:ext>
            </a:extLst>
          </p:cNvPr>
          <p:cNvSpPr txBox="1"/>
          <p:nvPr/>
        </p:nvSpPr>
        <p:spPr>
          <a:xfrm>
            <a:off x="13936342" y="2329298"/>
            <a:ext cx="5272876" cy="719630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76961" indent="-228600" algn="l" rtl="0">
              <a:lnSpc>
                <a:spcPct val="90000"/>
              </a:lnSpc>
              <a:buClr>
                <a:srgbClr val="009999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INTEGRADORA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Resolutiva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Cooperativa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76961" indent="-228600" algn="l" rtl="0">
              <a:lnSpc>
                <a:spcPct val="90000"/>
              </a:lnSpc>
              <a:spcBef>
                <a:spcPts val="1649"/>
              </a:spcBef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Basada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en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principios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 o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intereses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5668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7" y="2325563"/>
            <a:ext cx="11309350" cy="665822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8" y="2342280"/>
            <a:ext cx="11309348" cy="665822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266128" y="5917252"/>
            <a:ext cx="4125949" cy="665823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827343" y="1599136"/>
            <a:ext cx="6431525" cy="6891412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81" y="2308843"/>
            <a:ext cx="11309355" cy="665822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9605" y="967767"/>
            <a:ext cx="5278919" cy="55862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algn="r" rtl="0">
              <a:lnSpc>
                <a:spcPct val="90000"/>
              </a:lnSpc>
              <a:spcBef>
                <a:spcPct val="0"/>
              </a:spcBef>
            </a:pP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Principios</a:t>
            </a:r>
            <a:r>
              <a:rPr lang="en-US" sz="6600" kern="1200" spc="509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</a:t>
            </a:r>
            <a:r>
              <a:rPr lang="en-US" sz="66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Negociación</a:t>
            </a:r>
            <a:r>
              <a:rPr lang="en-US" sz="6600" kern="1200" spc="2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(Modelo</a:t>
            </a:r>
            <a:r>
              <a:rPr lang="en-US" sz="6600" kern="1200" spc="2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Harvard)</a:t>
            </a:r>
            <a:endParaRPr lang="en-US" sz="6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55076" y="1071040"/>
            <a:ext cx="4988599" cy="9145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60045" indent="-228600" algn="l" rtl="0">
              <a:lnSpc>
                <a:spcPct val="90000"/>
              </a:lnSpc>
              <a:spcBef>
                <a:spcPts val="125"/>
              </a:spcBef>
              <a:buClr>
                <a:srgbClr val="3D577C"/>
              </a:buClr>
              <a:buFont typeface="Arial" panose="020B0604020202020204" pitchFamily="34" charset="0"/>
              <a:buChar char="•"/>
              <a:tabLst>
                <a:tab pos="360045" algn="l"/>
              </a:tabLst>
            </a:pPr>
            <a:r>
              <a:rPr lang="en-US" sz="3300" kern="1200" spc="-114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Separar</a:t>
            </a:r>
            <a:r>
              <a:rPr lang="en-US" sz="3300" kern="1200" spc="-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3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3300" kern="1200" spc="-4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las</a:t>
            </a:r>
            <a:r>
              <a:rPr lang="en-US" sz="3300" kern="1200" spc="-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9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personas</a:t>
            </a:r>
            <a:r>
              <a:rPr lang="en-US" sz="3300" kern="1200" spc="1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del</a:t>
            </a:r>
            <a:r>
              <a:rPr lang="en-US" sz="3300" kern="1200" spc="-1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problema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58775" indent="-228600" algn="l" rtl="0">
              <a:lnSpc>
                <a:spcPct val="90000"/>
              </a:lnSpc>
              <a:spcBef>
                <a:spcPts val="2505"/>
              </a:spcBef>
              <a:buClr>
                <a:srgbClr val="284669"/>
              </a:buClr>
              <a:buFont typeface="Arial" panose="020B0604020202020204" pitchFamily="34" charset="0"/>
              <a:buChar char="•"/>
              <a:tabLst>
                <a:tab pos="358775" algn="l"/>
              </a:tabLst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Concentrarse</a:t>
            </a:r>
            <a:r>
              <a:rPr lang="en-US" sz="3300" kern="1200" spc="26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los</a:t>
            </a:r>
            <a:r>
              <a:rPr lang="en-US" sz="3300" kern="1200" spc="11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intereses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3300" kern="1200" spc="5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</a:t>
            </a:r>
            <a:r>
              <a:rPr lang="en-US" sz="3300" kern="1200" spc="2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3300" kern="1200" spc="7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las</a:t>
            </a:r>
            <a:r>
              <a:rPr lang="en-US" sz="3300" kern="1200" spc="11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posiciones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56870" indent="-228600" algn="l" rtl="0">
              <a:lnSpc>
                <a:spcPct val="90000"/>
              </a:lnSpc>
              <a:spcBef>
                <a:spcPts val="2505"/>
              </a:spcBef>
              <a:buClr>
                <a:srgbClr val="3D5D85"/>
              </a:buClr>
              <a:buFont typeface="Arial" panose="020B0604020202020204" pitchFamily="34" charset="0"/>
              <a:buChar char="•"/>
              <a:tabLst>
                <a:tab pos="356870" algn="l"/>
              </a:tabLst>
            </a:pPr>
            <a:r>
              <a:rPr lang="en-US" sz="3300" kern="1200" spc="-8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Generar</a:t>
            </a:r>
            <a:r>
              <a:rPr lang="en-US" sz="3300" kern="1200" spc="-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opciones</a:t>
            </a:r>
            <a:r>
              <a:rPr lang="en-US" sz="3300" kern="1200" spc="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mutuo</a:t>
            </a:r>
            <a:r>
              <a:rPr lang="en-US" sz="3300" kern="1200" spc="-15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2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beneficio</a:t>
            </a:r>
            <a:r>
              <a:rPr lang="en-US" sz="3300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3300" kern="1200" spc="-8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Ganar-</a:t>
            </a:r>
            <a:r>
              <a:rPr lang="en-US" sz="3300" kern="1200" spc="-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Ganar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).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361315" indent="-228600" algn="l" rtl="0">
              <a:lnSpc>
                <a:spcPct val="90000"/>
              </a:lnSpc>
              <a:spcBef>
                <a:spcPts val="2355"/>
              </a:spcBef>
              <a:buClr>
                <a:srgbClr val="3B5B7E"/>
              </a:buClr>
              <a:buFont typeface="Arial" panose="020B0604020202020204" pitchFamily="34" charset="0"/>
              <a:buChar char="•"/>
              <a:tabLst>
                <a:tab pos="361315" algn="l"/>
              </a:tabLst>
            </a:pP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Insistir</a:t>
            </a:r>
            <a:r>
              <a:rPr lang="en-US" sz="3300" kern="1200" spc="-3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3300" kern="1200" spc="-12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que</a:t>
            </a:r>
            <a:r>
              <a:rPr lang="en-US" sz="3300" kern="1200" spc="-7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3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los</a:t>
            </a:r>
            <a:r>
              <a:rPr lang="en-US" sz="3300" kern="1200" spc="-6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3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resultados</a:t>
            </a:r>
            <a:r>
              <a:rPr lang="en-US" sz="3300" kern="1200" spc="10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3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se</a:t>
            </a:r>
            <a:r>
              <a:rPr lang="en-US" sz="3300" kern="1200" spc="-1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5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basen</a:t>
            </a:r>
            <a:r>
              <a:rPr lang="en-US" sz="3300" kern="1200" spc="-9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85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3300" kern="1200" spc="-18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criterios</a:t>
            </a:r>
            <a:r>
              <a:rPr lang="en-US" sz="3300" kern="1200" spc="-55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300" kern="1200" spc="-1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objetivos</a:t>
            </a:r>
            <a:r>
              <a:rPr lang="en-US" sz="3300" kern="1200" spc="-1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</a:t>
            </a:r>
            <a:endParaRPr lang="en-US" sz="33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72230" y="3757145"/>
            <a:ext cx="5962264" cy="381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1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20104096" cy="262325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" y="0"/>
            <a:ext cx="13381800" cy="2623251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3381789" y="-1"/>
            <a:ext cx="6722306" cy="2623250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449" y="-1"/>
            <a:ext cx="19346644" cy="2634284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1709" y="485714"/>
            <a:ext cx="16318011" cy="1704597"/>
          </a:xfrm>
          <a:prstGeom prst="rect">
            <a:avLst/>
          </a:prstGeom>
        </p:spPr>
        <p:txBody>
          <a:bodyPr vert="horz" lIns="0" tIns="14604" rIns="0" bIns="0" rtlCol="0">
            <a:normAutofit/>
          </a:bodyPr>
          <a:lstStyle/>
          <a:p>
            <a:pPr marL="12700">
              <a:spcBef>
                <a:spcPts val="114"/>
              </a:spcBef>
            </a:pPr>
            <a:r>
              <a:rPr lang="es-ES" sz="6600" spc="140">
                <a:solidFill>
                  <a:srgbClr val="FFFFFF"/>
                </a:solidFill>
                <a:latin typeface="Cambria"/>
                <a:cs typeface="Cambria"/>
              </a:rPr>
              <a:t>El</a:t>
            </a:r>
            <a:r>
              <a:rPr lang="es-ES" sz="6600" spc="-3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6600">
                <a:solidFill>
                  <a:srgbClr val="FFFFFF"/>
                </a:solidFill>
                <a:latin typeface="Cambria"/>
                <a:cs typeface="Cambria"/>
              </a:rPr>
              <a:t>Poder</a:t>
            </a:r>
            <a:r>
              <a:rPr lang="es-ES" sz="6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6600" spc="170">
                <a:solidFill>
                  <a:srgbClr val="FFFFFF"/>
                </a:solidFill>
                <a:latin typeface="Cambria"/>
                <a:cs typeface="Cambria"/>
              </a:rPr>
              <a:t>en</a:t>
            </a:r>
            <a:r>
              <a:rPr lang="es-ES" sz="6600" spc="-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6600" spc="80">
                <a:solidFill>
                  <a:srgbClr val="FFFFFF"/>
                </a:solidFill>
                <a:latin typeface="Cambria"/>
                <a:cs typeface="Cambria"/>
              </a:rPr>
              <a:t>la</a:t>
            </a:r>
            <a:r>
              <a:rPr lang="es-ES" sz="6600" spc="-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6600">
                <a:solidFill>
                  <a:srgbClr val="FFFFFF"/>
                </a:solidFill>
                <a:latin typeface="Cambria"/>
                <a:cs typeface="Cambria"/>
              </a:rPr>
              <a:t>Negociación:</a:t>
            </a:r>
            <a:r>
              <a:rPr lang="es-ES" sz="6600" spc="2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6600" spc="140">
                <a:solidFill>
                  <a:srgbClr val="FFFFFF"/>
                </a:solidFill>
                <a:latin typeface="Cambria"/>
                <a:cs typeface="Cambria"/>
              </a:rPr>
              <a:t>El</a:t>
            </a:r>
            <a:r>
              <a:rPr lang="es-ES" sz="6600" spc="-5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s-ES" sz="6600" spc="245">
                <a:solidFill>
                  <a:srgbClr val="FFFFFF"/>
                </a:solidFill>
                <a:latin typeface="Cambria"/>
                <a:cs typeface="Cambria"/>
              </a:rPr>
              <a:t>MAAN</a:t>
            </a:r>
            <a:endParaRPr lang="es-ES" sz="6600">
              <a:solidFill>
                <a:srgbClr val="FFFFFF"/>
              </a:solidFill>
              <a:latin typeface="Cambria"/>
              <a:cs typeface="Cambr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261709" y="3822878"/>
            <a:ext cx="16034522" cy="6074130"/>
          </a:xfrm>
          <a:prstGeom prst="rect">
            <a:avLst/>
          </a:prstGeom>
        </p:spPr>
        <p:txBody>
          <a:bodyPr vert="horz" lIns="0" tIns="1239621" rIns="0" bIns="0" rtlCol="0" anchor="ctr">
            <a:normAutofit/>
          </a:bodyPr>
          <a:lstStyle/>
          <a:p>
            <a:pPr marL="9460230">
              <a:spcBef>
                <a:spcPts val="135"/>
              </a:spcBef>
            </a:pPr>
            <a:r>
              <a:rPr lang="es-ES" sz="3300" spc="105" dirty="0">
                <a:latin typeface="Cambria"/>
                <a:cs typeface="Cambria"/>
              </a:rPr>
              <a:t>¿</a:t>
            </a:r>
            <a:r>
              <a:rPr lang="es-ES" sz="3600" spc="105" dirty="0">
                <a:solidFill>
                  <a:schemeClr val="tx2"/>
                </a:solidFill>
                <a:latin typeface="Cambria"/>
                <a:cs typeface="Cambria"/>
              </a:rPr>
              <a:t>Qué</a:t>
            </a:r>
            <a:r>
              <a:rPr lang="es-ES" sz="3600" spc="-125" dirty="0">
                <a:solidFill>
                  <a:schemeClr val="tx2"/>
                </a:solidFill>
                <a:latin typeface="Cambria"/>
                <a:cs typeface="Cambria"/>
              </a:rPr>
              <a:t> </a:t>
            </a:r>
            <a:r>
              <a:rPr lang="es-ES" sz="3600" spc="-25" dirty="0">
                <a:solidFill>
                  <a:schemeClr val="tx2"/>
                </a:solidFill>
                <a:latin typeface="Cambria"/>
                <a:cs typeface="Cambria"/>
              </a:rPr>
              <a:t>es?</a:t>
            </a:r>
            <a:endParaRPr lang="es-ES" sz="3600" dirty="0">
              <a:solidFill>
                <a:schemeClr val="tx2"/>
              </a:solidFill>
              <a:latin typeface="Cambria"/>
              <a:cs typeface="Cambria"/>
            </a:endParaRPr>
          </a:p>
          <a:p>
            <a:pPr marL="9467215" marR="5080" indent="1905">
              <a:spcBef>
                <a:spcPts val="2300"/>
              </a:spcBef>
            </a:pPr>
            <a:r>
              <a:rPr lang="es-ES" sz="3600" dirty="0">
                <a:solidFill>
                  <a:schemeClr val="tx2"/>
                </a:solidFill>
              </a:rPr>
              <a:t>Es</a:t>
            </a:r>
            <a:r>
              <a:rPr lang="es-ES" sz="3600" spc="-160" dirty="0">
                <a:solidFill>
                  <a:schemeClr val="tx2"/>
                </a:solidFill>
              </a:rPr>
              <a:t> </a:t>
            </a:r>
            <a:r>
              <a:rPr lang="es-ES" sz="3600" spc="-100" dirty="0">
                <a:solidFill>
                  <a:schemeClr val="tx2"/>
                </a:solidFill>
              </a:rPr>
              <a:t>su </a:t>
            </a:r>
            <a:r>
              <a:rPr lang="es-ES" sz="3600" spc="-85" dirty="0">
                <a:solidFill>
                  <a:schemeClr val="tx2"/>
                </a:solidFill>
              </a:rPr>
              <a:t>"Plan</a:t>
            </a:r>
            <a:r>
              <a:rPr lang="es-ES" sz="3600" spc="-75" dirty="0">
                <a:solidFill>
                  <a:schemeClr val="tx2"/>
                </a:solidFill>
              </a:rPr>
              <a:t> </a:t>
            </a:r>
            <a:r>
              <a:rPr lang="es-ES" sz="3600" spc="-185" dirty="0">
                <a:solidFill>
                  <a:schemeClr val="tx2"/>
                </a:solidFill>
              </a:rPr>
              <a:t>B".</a:t>
            </a:r>
            <a:r>
              <a:rPr lang="es-ES" sz="3600" spc="-145" dirty="0">
                <a:solidFill>
                  <a:schemeClr val="tx2"/>
                </a:solidFill>
              </a:rPr>
              <a:t> </a:t>
            </a:r>
            <a:r>
              <a:rPr lang="es-ES" sz="3600" spc="-35" dirty="0">
                <a:solidFill>
                  <a:schemeClr val="tx2"/>
                </a:solidFill>
              </a:rPr>
              <a:t>Lo</a:t>
            </a:r>
            <a:r>
              <a:rPr lang="es-ES" sz="3600" spc="-165" dirty="0">
                <a:solidFill>
                  <a:schemeClr val="tx2"/>
                </a:solidFill>
              </a:rPr>
              <a:t> </a:t>
            </a:r>
            <a:r>
              <a:rPr lang="es-ES" sz="3600" spc="-135" dirty="0">
                <a:solidFill>
                  <a:schemeClr val="tx2"/>
                </a:solidFill>
              </a:rPr>
              <a:t>que</a:t>
            </a:r>
            <a:r>
              <a:rPr lang="es-ES" sz="3600" spc="-145" dirty="0">
                <a:solidFill>
                  <a:schemeClr val="tx2"/>
                </a:solidFill>
              </a:rPr>
              <a:t> </a:t>
            </a:r>
            <a:r>
              <a:rPr lang="es-ES" sz="3600" spc="-85" dirty="0">
                <a:solidFill>
                  <a:schemeClr val="tx2"/>
                </a:solidFill>
              </a:rPr>
              <a:t>hará</a:t>
            </a:r>
            <a:r>
              <a:rPr lang="es-ES" sz="3600" spc="-110" dirty="0">
                <a:solidFill>
                  <a:schemeClr val="tx2"/>
                </a:solidFill>
              </a:rPr>
              <a:t> </a:t>
            </a:r>
            <a:r>
              <a:rPr lang="es-ES" sz="3600" spc="-35" dirty="0">
                <a:solidFill>
                  <a:schemeClr val="tx2"/>
                </a:solidFill>
              </a:rPr>
              <a:t>si</a:t>
            </a:r>
            <a:r>
              <a:rPr lang="es-ES" sz="3600" spc="-125" dirty="0">
                <a:solidFill>
                  <a:schemeClr val="tx2"/>
                </a:solidFill>
              </a:rPr>
              <a:t> </a:t>
            </a:r>
            <a:r>
              <a:rPr lang="es-ES" sz="3600" spc="-45" dirty="0">
                <a:solidFill>
                  <a:schemeClr val="tx2"/>
                </a:solidFill>
              </a:rPr>
              <a:t>la</a:t>
            </a:r>
            <a:r>
              <a:rPr lang="es-ES" sz="3600" spc="-195" dirty="0">
                <a:solidFill>
                  <a:schemeClr val="tx2"/>
                </a:solidFill>
              </a:rPr>
              <a:t> </a:t>
            </a:r>
            <a:r>
              <a:rPr lang="es-ES" sz="3600" spc="-100" dirty="0">
                <a:solidFill>
                  <a:schemeClr val="tx2"/>
                </a:solidFill>
              </a:rPr>
              <a:t>negociación</a:t>
            </a:r>
            <a:r>
              <a:rPr lang="es-ES" sz="3600" spc="80" dirty="0">
                <a:solidFill>
                  <a:schemeClr val="tx2"/>
                </a:solidFill>
              </a:rPr>
              <a:t> </a:t>
            </a:r>
            <a:r>
              <a:rPr lang="es-ES" sz="3600" spc="-90" dirty="0">
                <a:solidFill>
                  <a:schemeClr val="tx2"/>
                </a:solidFill>
              </a:rPr>
              <a:t>fracasa.</a:t>
            </a:r>
            <a:r>
              <a:rPr lang="es-ES" sz="3600" spc="-100" dirty="0">
                <a:solidFill>
                  <a:schemeClr val="tx2"/>
                </a:solidFill>
              </a:rPr>
              <a:t> </a:t>
            </a:r>
            <a:r>
              <a:rPr lang="es-ES" sz="3600" spc="-55" dirty="0">
                <a:solidFill>
                  <a:schemeClr val="tx2"/>
                </a:solidFill>
              </a:rPr>
              <a:t>Conocer</a:t>
            </a:r>
            <a:r>
              <a:rPr lang="es-ES" sz="3600" spc="110" dirty="0">
                <a:solidFill>
                  <a:schemeClr val="tx2"/>
                </a:solidFill>
              </a:rPr>
              <a:t> </a:t>
            </a:r>
            <a:r>
              <a:rPr lang="es-ES" sz="3600" spc="-25" dirty="0">
                <a:solidFill>
                  <a:schemeClr val="tx2"/>
                </a:solidFill>
              </a:rPr>
              <a:t>su </a:t>
            </a:r>
            <a:r>
              <a:rPr lang="es-ES" sz="3600" dirty="0">
                <a:solidFill>
                  <a:schemeClr val="tx2"/>
                </a:solidFill>
              </a:rPr>
              <a:t>MAAN</a:t>
            </a:r>
            <a:r>
              <a:rPr lang="es-ES" sz="3600" spc="-160" dirty="0">
                <a:solidFill>
                  <a:schemeClr val="tx2"/>
                </a:solidFill>
              </a:rPr>
              <a:t> </a:t>
            </a:r>
            <a:r>
              <a:rPr lang="es-ES" sz="3600" spc="-85" dirty="0">
                <a:solidFill>
                  <a:schemeClr val="tx2"/>
                </a:solidFill>
              </a:rPr>
              <a:t>(y</a:t>
            </a:r>
            <a:r>
              <a:rPr lang="es-ES" sz="3600" spc="-140" dirty="0">
                <a:solidFill>
                  <a:schemeClr val="tx2"/>
                </a:solidFill>
              </a:rPr>
              <a:t> </a:t>
            </a:r>
            <a:r>
              <a:rPr lang="es-ES" sz="3600" spc="-120" dirty="0">
                <a:solidFill>
                  <a:schemeClr val="tx2"/>
                </a:solidFill>
              </a:rPr>
              <a:t>el</a:t>
            </a:r>
            <a:r>
              <a:rPr lang="es-ES" sz="3600" spc="-100" dirty="0">
                <a:solidFill>
                  <a:schemeClr val="tx2"/>
                </a:solidFill>
              </a:rPr>
              <a:t> </a:t>
            </a:r>
            <a:r>
              <a:rPr lang="es-ES" sz="3600" spc="-140" dirty="0">
                <a:solidFill>
                  <a:schemeClr val="tx2"/>
                </a:solidFill>
              </a:rPr>
              <a:t>de</a:t>
            </a:r>
            <a:r>
              <a:rPr lang="es-ES" sz="3600" spc="-170" dirty="0">
                <a:solidFill>
                  <a:schemeClr val="tx2"/>
                </a:solidFill>
              </a:rPr>
              <a:t> </a:t>
            </a:r>
            <a:r>
              <a:rPr lang="es-ES" sz="3600" spc="-45" dirty="0">
                <a:solidFill>
                  <a:schemeClr val="tx2"/>
                </a:solidFill>
              </a:rPr>
              <a:t>la</a:t>
            </a:r>
            <a:r>
              <a:rPr lang="es-ES" sz="3600" spc="-170" dirty="0">
                <a:solidFill>
                  <a:schemeClr val="tx2"/>
                </a:solidFill>
              </a:rPr>
              <a:t> </a:t>
            </a:r>
            <a:r>
              <a:rPr lang="es-ES" sz="3600" spc="-90" dirty="0">
                <a:solidFill>
                  <a:schemeClr val="tx2"/>
                </a:solidFill>
              </a:rPr>
              <a:t>otra</a:t>
            </a:r>
            <a:r>
              <a:rPr lang="es-ES" sz="3600" spc="-120" dirty="0">
                <a:solidFill>
                  <a:schemeClr val="tx2"/>
                </a:solidFill>
              </a:rPr>
              <a:t> </a:t>
            </a:r>
            <a:r>
              <a:rPr lang="es-ES" sz="3600" spc="-110" dirty="0">
                <a:solidFill>
                  <a:schemeClr val="tx2"/>
                </a:solidFill>
              </a:rPr>
              <a:t>parte)</a:t>
            </a:r>
            <a:r>
              <a:rPr lang="es-ES" sz="3600" spc="15" dirty="0">
                <a:solidFill>
                  <a:schemeClr val="tx2"/>
                </a:solidFill>
              </a:rPr>
              <a:t> </a:t>
            </a:r>
            <a:r>
              <a:rPr lang="es-ES" sz="3600" spc="-110" dirty="0">
                <a:solidFill>
                  <a:schemeClr val="tx2"/>
                </a:solidFill>
              </a:rPr>
              <a:t>es</a:t>
            </a:r>
            <a:r>
              <a:rPr lang="es-ES" sz="3600" spc="-45" dirty="0">
                <a:solidFill>
                  <a:schemeClr val="tx2"/>
                </a:solidFill>
              </a:rPr>
              <a:t> </a:t>
            </a:r>
            <a:r>
              <a:rPr lang="es-ES" sz="3600" spc="-100" dirty="0">
                <a:solidFill>
                  <a:schemeClr val="tx2"/>
                </a:solidFill>
              </a:rPr>
              <a:t>su</a:t>
            </a:r>
            <a:r>
              <a:rPr lang="es-ES" sz="3600" spc="-120" dirty="0">
                <a:solidFill>
                  <a:schemeClr val="tx2"/>
                </a:solidFill>
              </a:rPr>
              <a:t> </a:t>
            </a:r>
            <a:r>
              <a:rPr lang="es-ES" sz="3600" spc="-70" dirty="0">
                <a:solidFill>
                  <a:schemeClr val="tx2"/>
                </a:solidFill>
              </a:rPr>
              <a:t>principal</a:t>
            </a:r>
            <a:r>
              <a:rPr lang="es-ES" sz="3600" spc="95" dirty="0">
                <a:solidFill>
                  <a:schemeClr val="tx2"/>
                </a:solidFill>
              </a:rPr>
              <a:t> </a:t>
            </a:r>
            <a:r>
              <a:rPr lang="es-ES" sz="3600" spc="-125" dirty="0">
                <a:solidFill>
                  <a:schemeClr val="tx2"/>
                </a:solidFill>
              </a:rPr>
              <a:t>fuente</a:t>
            </a:r>
            <a:r>
              <a:rPr lang="es-ES" sz="3600" spc="-80" dirty="0">
                <a:solidFill>
                  <a:schemeClr val="tx2"/>
                </a:solidFill>
              </a:rPr>
              <a:t> </a:t>
            </a:r>
            <a:r>
              <a:rPr lang="es-ES" sz="3600" spc="-140" dirty="0">
                <a:solidFill>
                  <a:schemeClr val="tx2"/>
                </a:solidFill>
              </a:rPr>
              <a:t>de</a:t>
            </a:r>
            <a:r>
              <a:rPr lang="es-ES" sz="3600" spc="-170" dirty="0">
                <a:solidFill>
                  <a:schemeClr val="tx2"/>
                </a:solidFill>
              </a:rPr>
              <a:t> </a:t>
            </a:r>
            <a:r>
              <a:rPr lang="es-ES" sz="3600" spc="-125" dirty="0">
                <a:solidFill>
                  <a:schemeClr val="tx2"/>
                </a:solidFill>
              </a:rPr>
              <a:t>poder:</a:t>
            </a:r>
            <a:r>
              <a:rPr lang="es-ES" sz="3600" spc="-75" dirty="0">
                <a:solidFill>
                  <a:schemeClr val="tx2"/>
                </a:solidFill>
              </a:rPr>
              <a:t> </a:t>
            </a:r>
            <a:r>
              <a:rPr lang="es-ES" sz="3600" spc="-25" dirty="0">
                <a:solidFill>
                  <a:schemeClr val="tx2"/>
                </a:solidFill>
              </a:rPr>
              <a:t>le </a:t>
            </a:r>
            <a:r>
              <a:rPr lang="es-ES" sz="3600" spc="-105" dirty="0">
                <a:solidFill>
                  <a:schemeClr val="tx2"/>
                </a:solidFill>
              </a:rPr>
              <a:t>dice</a:t>
            </a:r>
            <a:r>
              <a:rPr lang="es-ES" sz="3600" spc="-110" dirty="0">
                <a:solidFill>
                  <a:schemeClr val="tx2"/>
                </a:solidFill>
              </a:rPr>
              <a:t> </a:t>
            </a:r>
            <a:r>
              <a:rPr lang="es-ES" sz="3600" spc="-150" dirty="0">
                <a:solidFill>
                  <a:schemeClr val="tx2"/>
                </a:solidFill>
              </a:rPr>
              <a:t>cuándo</a:t>
            </a:r>
            <a:r>
              <a:rPr lang="es-ES" sz="3600" dirty="0">
                <a:solidFill>
                  <a:schemeClr val="tx2"/>
                </a:solidFill>
              </a:rPr>
              <a:t> </a:t>
            </a:r>
            <a:r>
              <a:rPr lang="es-ES" sz="3600" spc="-120" dirty="0">
                <a:solidFill>
                  <a:schemeClr val="tx2"/>
                </a:solidFill>
              </a:rPr>
              <a:t>aceptar</a:t>
            </a:r>
            <a:r>
              <a:rPr lang="es-ES" sz="3600" spc="-30" dirty="0">
                <a:solidFill>
                  <a:schemeClr val="tx2"/>
                </a:solidFill>
              </a:rPr>
              <a:t> </a:t>
            </a:r>
            <a:r>
              <a:rPr lang="es-ES" sz="3600" spc="-100" dirty="0">
                <a:solidFill>
                  <a:schemeClr val="tx2"/>
                </a:solidFill>
              </a:rPr>
              <a:t>un</a:t>
            </a:r>
            <a:r>
              <a:rPr lang="es-ES" sz="3600" spc="-130" dirty="0">
                <a:solidFill>
                  <a:schemeClr val="tx2"/>
                </a:solidFill>
              </a:rPr>
              <a:t> </a:t>
            </a:r>
            <a:r>
              <a:rPr lang="es-ES" sz="3600" spc="-114" dirty="0">
                <a:solidFill>
                  <a:schemeClr val="tx2"/>
                </a:solidFill>
              </a:rPr>
              <a:t>acuerdo</a:t>
            </a:r>
            <a:r>
              <a:rPr lang="es-ES" sz="3600" spc="70" dirty="0">
                <a:solidFill>
                  <a:schemeClr val="tx2"/>
                </a:solidFill>
              </a:rPr>
              <a:t> </a:t>
            </a:r>
            <a:r>
              <a:rPr lang="es-ES" sz="3600" spc="-35" dirty="0">
                <a:solidFill>
                  <a:schemeClr val="tx2"/>
                </a:solidFill>
              </a:rPr>
              <a:t>y</a:t>
            </a:r>
            <a:r>
              <a:rPr lang="es-ES" sz="3600" spc="-155" dirty="0">
                <a:solidFill>
                  <a:schemeClr val="tx2"/>
                </a:solidFill>
              </a:rPr>
              <a:t> </a:t>
            </a:r>
            <a:r>
              <a:rPr lang="es-ES" sz="3600" spc="-150" dirty="0">
                <a:solidFill>
                  <a:schemeClr val="tx2"/>
                </a:solidFill>
              </a:rPr>
              <a:t>cuándo</a:t>
            </a:r>
            <a:r>
              <a:rPr lang="es-ES" sz="3600" spc="-20" dirty="0">
                <a:solidFill>
                  <a:schemeClr val="tx2"/>
                </a:solidFill>
              </a:rPr>
              <a:t> </a:t>
            </a:r>
            <a:r>
              <a:rPr lang="es-ES" sz="3600" spc="-10" dirty="0">
                <a:solidFill>
                  <a:schemeClr val="tx2"/>
                </a:solidFill>
              </a:rPr>
              <a:t>retirarse.</a:t>
            </a:r>
            <a:endParaRPr lang="es-ES" sz="3600" dirty="0">
              <a:solidFill>
                <a:schemeClr val="tx2"/>
              </a:solidFill>
            </a:endParaRPr>
          </a:p>
          <a:p>
            <a:pPr marL="560070">
              <a:spcBef>
                <a:spcPts val="75"/>
              </a:spcBef>
            </a:pPr>
            <a:r>
              <a:rPr lang="es-ES" sz="3600" dirty="0">
                <a:solidFill>
                  <a:schemeClr val="tx2"/>
                </a:solidFill>
              </a:rPr>
              <a:t>(Mejor</a:t>
            </a:r>
            <a:r>
              <a:rPr lang="es-ES" sz="3600" spc="120" dirty="0">
                <a:solidFill>
                  <a:schemeClr val="tx2"/>
                </a:solidFill>
              </a:rPr>
              <a:t> </a:t>
            </a:r>
            <a:r>
              <a:rPr lang="es-ES" sz="3600" spc="75" dirty="0">
                <a:solidFill>
                  <a:schemeClr val="tx2"/>
                </a:solidFill>
              </a:rPr>
              <a:t>Alternativa</a:t>
            </a:r>
            <a:r>
              <a:rPr lang="es-ES" sz="3600" spc="30" dirty="0">
                <a:solidFill>
                  <a:schemeClr val="tx2"/>
                </a:solidFill>
              </a:rPr>
              <a:t> </a:t>
            </a:r>
            <a:r>
              <a:rPr lang="es-ES" sz="3600" spc="150" dirty="0">
                <a:solidFill>
                  <a:schemeClr val="tx2"/>
                </a:solidFill>
              </a:rPr>
              <a:t>a</a:t>
            </a:r>
            <a:r>
              <a:rPr lang="es-ES" sz="3600" spc="-204" dirty="0">
                <a:solidFill>
                  <a:schemeClr val="tx2"/>
                </a:solidFill>
              </a:rPr>
              <a:t> </a:t>
            </a:r>
            <a:r>
              <a:rPr lang="es-ES" sz="3600" spc="65" dirty="0">
                <a:solidFill>
                  <a:schemeClr val="tx2"/>
                </a:solidFill>
              </a:rPr>
              <a:t>un</a:t>
            </a:r>
            <a:r>
              <a:rPr lang="es-ES" sz="3600" spc="-145" dirty="0">
                <a:solidFill>
                  <a:schemeClr val="tx2"/>
                </a:solidFill>
              </a:rPr>
              <a:t> </a:t>
            </a:r>
            <a:r>
              <a:rPr lang="es-ES" sz="3600" dirty="0">
                <a:solidFill>
                  <a:schemeClr val="tx2"/>
                </a:solidFill>
              </a:rPr>
              <a:t>Acuerdo</a:t>
            </a:r>
            <a:r>
              <a:rPr lang="es-ES" sz="3600" spc="100" dirty="0">
                <a:solidFill>
                  <a:schemeClr val="tx2"/>
                </a:solidFill>
              </a:rPr>
              <a:t> </a:t>
            </a:r>
            <a:r>
              <a:rPr lang="es-ES" sz="3600" spc="-10" dirty="0">
                <a:solidFill>
                  <a:schemeClr val="tx2"/>
                </a:solidFill>
              </a:rPr>
              <a:t>Negociado)</a:t>
            </a:r>
            <a:endParaRPr lang="es-E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31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128E3-300E-5E1A-76B2-96C9A60E1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C1DD2-883E-2DD9-56BB-1E03FF52D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710" y="822353"/>
            <a:ext cx="13770610" cy="1785104"/>
          </a:xfrm>
        </p:spPr>
        <p:txBody>
          <a:bodyPr/>
          <a:lstStyle/>
          <a:p>
            <a:r>
              <a:rPr lang="es-PE" dirty="0"/>
              <a:t>¿Cuáles son las fases de un proceso de negociación?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DC8903-CC95-049D-A4DE-5ACBCBA3D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grpSp>
        <p:nvGrpSpPr>
          <p:cNvPr id="5" name="Google Shape;588;p59">
            <a:extLst>
              <a:ext uri="{FF2B5EF4-FFF2-40B4-BE49-F238E27FC236}">
                <a16:creationId xmlns:a16="http://schemas.microsoft.com/office/drawing/2014/main" id="{2F864A1E-7D46-8A38-8BDD-E924607841A5}"/>
              </a:ext>
            </a:extLst>
          </p:cNvPr>
          <p:cNvGrpSpPr/>
          <p:nvPr/>
        </p:nvGrpSpPr>
        <p:grpSpPr>
          <a:xfrm>
            <a:off x="1289050" y="3292476"/>
            <a:ext cx="17723593" cy="7679404"/>
            <a:chOff x="1505" y="0"/>
            <a:chExt cx="8124988" cy="4518212"/>
          </a:xfrm>
        </p:grpSpPr>
        <p:sp>
          <p:nvSpPr>
            <p:cNvPr id="6" name="Google Shape;589;p59">
              <a:extLst>
                <a:ext uri="{FF2B5EF4-FFF2-40B4-BE49-F238E27FC236}">
                  <a16:creationId xmlns:a16="http://schemas.microsoft.com/office/drawing/2014/main" id="{EF600B70-6737-4A9A-EE15-ADB0FA714C8A}"/>
                </a:ext>
              </a:extLst>
            </p:cNvPr>
            <p:cNvSpPr/>
            <p:nvPr/>
          </p:nvSpPr>
          <p:spPr>
            <a:xfrm>
              <a:off x="609600" y="0"/>
              <a:ext cx="6908800" cy="451821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BE2F5"/>
            </a:solidFill>
            <a:ln>
              <a:noFill/>
            </a:ln>
          </p:spPr>
          <p:txBody>
            <a:bodyPr spcFirstLastPara="1" wrap="square" lIns="150756" tIns="150756" rIns="150756" bIns="150756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Google Shape;590;p59">
              <a:extLst>
                <a:ext uri="{FF2B5EF4-FFF2-40B4-BE49-F238E27FC236}">
                  <a16:creationId xmlns:a16="http://schemas.microsoft.com/office/drawing/2014/main" id="{97BAAA87-C7C9-DA7F-9EBC-E4A0A7DFED82}"/>
                </a:ext>
              </a:extLst>
            </p:cNvPr>
            <p:cNvSpPr/>
            <p:nvPr/>
          </p:nvSpPr>
          <p:spPr>
            <a:xfrm>
              <a:off x="1505" y="1355463"/>
              <a:ext cx="2565189" cy="1807284"/>
            </a:xfrm>
            <a:prstGeom prst="roundRect">
              <a:avLst>
                <a:gd name="adj" fmla="val 16667"/>
              </a:avLst>
            </a:prstGeom>
            <a:solidFill>
              <a:srgbClr val="19ACE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50756" tIns="150756" rIns="150756" bIns="150756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8" name="Google Shape;591;p59">
              <a:extLst>
                <a:ext uri="{FF2B5EF4-FFF2-40B4-BE49-F238E27FC236}">
                  <a16:creationId xmlns:a16="http://schemas.microsoft.com/office/drawing/2014/main" id="{86E60F3A-2AE3-8DD9-ED30-CA40F4DB23A2}"/>
                </a:ext>
              </a:extLst>
            </p:cNvPr>
            <p:cNvSpPr txBox="1"/>
            <p:nvPr/>
          </p:nvSpPr>
          <p:spPr>
            <a:xfrm>
              <a:off x="89729" y="1443687"/>
              <a:ext cx="2388741" cy="16308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7315" tIns="207315" rIns="207315" bIns="207315" anchor="ctr" anchorCtr="0">
              <a:noAutofit/>
            </a:bodyPr>
            <a:lstStyle/>
            <a:p>
              <a:pPr algn="ctr" rtl="0">
                <a:lnSpc>
                  <a:spcPct val="90000"/>
                </a:lnSpc>
                <a:buClr>
                  <a:schemeClr val="lt1"/>
                </a:buClr>
                <a:buSzPts val="3300"/>
              </a:pPr>
              <a:r>
                <a:rPr lang="es-PE" sz="5442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Preparación </a:t>
              </a:r>
              <a:endParaRPr/>
            </a:p>
          </p:txBody>
        </p:sp>
        <p:sp>
          <p:nvSpPr>
            <p:cNvPr id="9" name="Google Shape;592;p59">
              <a:extLst>
                <a:ext uri="{FF2B5EF4-FFF2-40B4-BE49-F238E27FC236}">
                  <a16:creationId xmlns:a16="http://schemas.microsoft.com/office/drawing/2014/main" id="{5A957801-10B4-FE3A-36BA-3B1A83C96619}"/>
                </a:ext>
              </a:extLst>
            </p:cNvPr>
            <p:cNvSpPr/>
            <p:nvPr/>
          </p:nvSpPr>
          <p:spPr>
            <a:xfrm>
              <a:off x="2781405" y="1355463"/>
              <a:ext cx="2565189" cy="1807284"/>
            </a:xfrm>
            <a:prstGeom prst="roundRect">
              <a:avLst>
                <a:gd name="adj" fmla="val 16667"/>
              </a:avLst>
            </a:prstGeom>
            <a:solidFill>
              <a:srgbClr val="19ACE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50756" tIns="150756" rIns="150756" bIns="150756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Google Shape;593;p59">
              <a:extLst>
                <a:ext uri="{FF2B5EF4-FFF2-40B4-BE49-F238E27FC236}">
                  <a16:creationId xmlns:a16="http://schemas.microsoft.com/office/drawing/2014/main" id="{B54EFF5E-5407-B675-01D9-144AF4E09DEE}"/>
                </a:ext>
              </a:extLst>
            </p:cNvPr>
            <p:cNvSpPr txBox="1"/>
            <p:nvPr/>
          </p:nvSpPr>
          <p:spPr>
            <a:xfrm>
              <a:off x="2869629" y="1443687"/>
              <a:ext cx="2388741" cy="16308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7315" tIns="207315" rIns="207315" bIns="207315" anchor="ctr" anchorCtr="0">
              <a:noAutofit/>
            </a:bodyPr>
            <a:lstStyle/>
            <a:p>
              <a:pPr algn="ctr" rtl="0">
                <a:lnSpc>
                  <a:spcPct val="90000"/>
                </a:lnSpc>
                <a:buClr>
                  <a:schemeClr val="lt1"/>
                </a:buClr>
                <a:buSzPts val="3300"/>
              </a:pPr>
              <a:r>
                <a:rPr lang="es-PE" sz="5442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Desarrollo </a:t>
              </a:r>
              <a:endParaRPr dirty="0"/>
            </a:p>
          </p:txBody>
        </p:sp>
        <p:sp>
          <p:nvSpPr>
            <p:cNvPr id="11" name="Google Shape;594;p59">
              <a:extLst>
                <a:ext uri="{FF2B5EF4-FFF2-40B4-BE49-F238E27FC236}">
                  <a16:creationId xmlns:a16="http://schemas.microsoft.com/office/drawing/2014/main" id="{543F12D3-BA04-D32B-B359-047AFCDC77A4}"/>
                </a:ext>
              </a:extLst>
            </p:cNvPr>
            <p:cNvSpPr/>
            <p:nvPr/>
          </p:nvSpPr>
          <p:spPr>
            <a:xfrm>
              <a:off x="5561304" y="1355463"/>
              <a:ext cx="2565189" cy="1807284"/>
            </a:xfrm>
            <a:prstGeom prst="roundRect">
              <a:avLst>
                <a:gd name="adj" fmla="val 16667"/>
              </a:avLst>
            </a:prstGeom>
            <a:solidFill>
              <a:srgbClr val="19ACE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50756" tIns="150756" rIns="150756" bIns="150756" anchor="ctr" anchorCtr="0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2" name="Google Shape;595;p59">
              <a:extLst>
                <a:ext uri="{FF2B5EF4-FFF2-40B4-BE49-F238E27FC236}">
                  <a16:creationId xmlns:a16="http://schemas.microsoft.com/office/drawing/2014/main" id="{C07E45EF-4FB7-903F-F252-2EFB0E26323F}"/>
                </a:ext>
              </a:extLst>
            </p:cNvPr>
            <p:cNvSpPr txBox="1"/>
            <p:nvPr/>
          </p:nvSpPr>
          <p:spPr>
            <a:xfrm>
              <a:off x="5649528" y="1443687"/>
              <a:ext cx="2388741" cy="16308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7315" tIns="207315" rIns="207315" bIns="207315" anchor="ctr" anchorCtr="0">
              <a:noAutofit/>
            </a:bodyPr>
            <a:lstStyle/>
            <a:p>
              <a:pPr algn="ctr" rtl="0">
                <a:lnSpc>
                  <a:spcPct val="90000"/>
                </a:lnSpc>
                <a:buClr>
                  <a:schemeClr val="lt1"/>
                </a:buClr>
                <a:buSzPts val="3300"/>
              </a:pPr>
              <a:r>
                <a:rPr lang="es-PE" sz="5442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Cierre 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54679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109A93-5324-EC98-6169-6D39ACBE8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7" y="2325563"/>
            <a:ext cx="11309350" cy="665822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8" y="2342280"/>
            <a:ext cx="11309348" cy="665822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266128" y="5917252"/>
            <a:ext cx="4125949" cy="665823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827343" y="1599136"/>
            <a:ext cx="6431525" cy="6891412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81" y="2308843"/>
            <a:ext cx="11309355" cy="665822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ED0C47-74E2-9980-07B0-B2DA4275B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05" y="967767"/>
            <a:ext cx="5278919" cy="5586233"/>
          </a:xfrm>
        </p:spPr>
        <p:txBody>
          <a:bodyPr anchor="b">
            <a:normAutofit/>
          </a:bodyPr>
          <a:lstStyle/>
          <a:p>
            <a:pPr algn="r"/>
            <a:r>
              <a:rPr lang="es-MX" sz="6600" dirty="0">
                <a:solidFill>
                  <a:srgbClr val="FFFFFF"/>
                </a:solidFill>
              </a:rPr>
              <a:t>Preparación</a:t>
            </a:r>
            <a:endParaRPr lang="es-PE" sz="6600" dirty="0">
              <a:solidFill>
                <a:srgbClr val="FFFFFF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08228D-3422-0E0F-642C-98B667454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916" y="1071040"/>
            <a:ext cx="10809494" cy="9145842"/>
          </a:xfrm>
        </p:spPr>
        <p:txBody>
          <a:bodyPr anchor="ctr">
            <a:normAutofit/>
          </a:bodyPr>
          <a:lstStyle/>
          <a:p>
            <a:pPr lvl="1" indent="-457200" rtl="0">
              <a:spcBef>
                <a:spcPts val="1649"/>
              </a:spcBef>
              <a:buFont typeface="Arial" panose="020B0604020202020204" pitchFamily="34" charset="0"/>
              <a:buChar char="•"/>
            </a:pPr>
            <a:r>
              <a:rPr lang="es-ES" sz="4000" dirty="0">
                <a:solidFill>
                  <a:schemeClr val="tx2"/>
                </a:solidFill>
              </a:rPr>
              <a:t>Análisis del conflicto / diagnóstico situacional </a:t>
            </a:r>
          </a:p>
          <a:p>
            <a:pPr lvl="1" indent="-457200" rtl="0">
              <a:spcBef>
                <a:spcPts val="1649"/>
              </a:spcBef>
              <a:buFont typeface="Arial" panose="020B0604020202020204" pitchFamily="34" charset="0"/>
              <a:buChar char="•"/>
            </a:pPr>
            <a:r>
              <a:rPr lang="es-ES" sz="4000" dirty="0">
                <a:solidFill>
                  <a:schemeClr val="tx2"/>
                </a:solidFill>
              </a:rPr>
              <a:t>Definición de estrategia y de equipo negociador </a:t>
            </a:r>
          </a:p>
          <a:p>
            <a:pPr lvl="1" indent="-457200" rtl="0">
              <a:spcBef>
                <a:spcPts val="1649"/>
              </a:spcBef>
              <a:buFont typeface="Arial" panose="020B0604020202020204" pitchFamily="34" charset="0"/>
              <a:buChar char="•"/>
            </a:pPr>
            <a:r>
              <a:rPr lang="es-ES" sz="4000" dirty="0" err="1">
                <a:solidFill>
                  <a:schemeClr val="tx2"/>
                </a:solidFill>
              </a:rPr>
              <a:t>Checklist</a:t>
            </a:r>
            <a:r>
              <a:rPr lang="es-ES" sz="4000" dirty="0">
                <a:solidFill>
                  <a:schemeClr val="tx2"/>
                </a:solidFill>
              </a:rPr>
              <a:t> interno </a:t>
            </a:r>
          </a:p>
          <a:p>
            <a:pPr marL="0" lvl="1" rtl="0">
              <a:spcBef>
                <a:spcPts val="1649"/>
              </a:spcBef>
            </a:pPr>
            <a:r>
              <a:rPr lang="es-MX" sz="4000" dirty="0"/>
              <a:t> </a:t>
            </a:r>
          </a:p>
          <a:p>
            <a:endParaRPr lang="es-PE" sz="3300" dirty="0"/>
          </a:p>
        </p:txBody>
      </p:sp>
    </p:spTree>
    <p:extLst>
      <p:ext uri="{BB962C8B-B14F-4D97-AF65-F5344CB8AC3E}">
        <p14:creationId xmlns:p14="http://schemas.microsoft.com/office/powerpoint/2010/main" val="479282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E6DABA-F932-8D4A-6361-23C8080A4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6AAA6C-5010-6B2C-44DD-C3A0DF4DE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C4AC58-13AB-6CF5-2296-1BB5FC1CB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032EAE-F464-7657-58B3-615262A8D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7" y="2325563"/>
            <a:ext cx="11309350" cy="665822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22FD6D-5110-EFB2-67EA-A40F15629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8" y="2342280"/>
            <a:ext cx="11309348" cy="665822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9DA85A-B203-2F00-AD4E-977F7D9F5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266128" y="5917252"/>
            <a:ext cx="4125949" cy="665823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95D11A0-04B7-3786-2B7C-5981D8E3A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827343" y="1599136"/>
            <a:ext cx="6431525" cy="6891412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F42A0-AB54-2009-5987-AEEA0FF71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81" y="2308843"/>
            <a:ext cx="11309355" cy="665822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D494E2-7489-FC25-5005-6A7732719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05" y="967767"/>
            <a:ext cx="5278919" cy="5586233"/>
          </a:xfrm>
        </p:spPr>
        <p:txBody>
          <a:bodyPr anchor="b">
            <a:normAutofit/>
          </a:bodyPr>
          <a:lstStyle/>
          <a:p>
            <a:pPr algn="r"/>
            <a:r>
              <a:rPr lang="es-MX" sz="6600" dirty="0">
                <a:solidFill>
                  <a:srgbClr val="FFFFFF"/>
                </a:solidFill>
              </a:rPr>
              <a:t>Desarrollo</a:t>
            </a:r>
            <a:endParaRPr lang="es-PE" sz="6600" dirty="0">
              <a:solidFill>
                <a:srgbClr val="FFFFFF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CC61CF-1170-CEBB-A6AE-35DF320BB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916" y="1071040"/>
            <a:ext cx="10809494" cy="9145842"/>
          </a:xfrm>
        </p:spPr>
        <p:txBody>
          <a:bodyPr anchor="ctr">
            <a:normAutofit/>
          </a:bodyPr>
          <a:lstStyle/>
          <a:p>
            <a:pPr marL="571500" indent="-571500" rtl="0">
              <a:buSzPts val="2000"/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Presentación de posiciones, argumentos</a:t>
            </a:r>
          </a:p>
          <a:p>
            <a:pPr marL="571500" indent="-571500" rtl="0">
              <a:buSzPts val="2000"/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Intercambio de información</a:t>
            </a:r>
          </a:p>
          <a:p>
            <a:pPr marL="571500" indent="-571500" rtl="0">
              <a:buSzPts val="2000"/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Identificación de intereses  </a:t>
            </a:r>
          </a:p>
          <a:p>
            <a:pPr marL="571500" indent="-571500" rtl="0">
              <a:buSzPts val="2000"/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Espacios formales e informales </a:t>
            </a:r>
          </a:p>
          <a:p>
            <a:pPr marL="571500" indent="-571500" rtl="0">
              <a:buSzPts val="2000"/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Promover / mantener un clima de apertura y confianza</a:t>
            </a:r>
          </a:p>
          <a:p>
            <a:pPr marL="0" lvl="1" rtl="0">
              <a:spcBef>
                <a:spcPts val="1649"/>
              </a:spcBef>
            </a:pPr>
            <a:endParaRPr lang="es-MX" sz="4000" dirty="0">
              <a:solidFill>
                <a:schemeClr val="tx2"/>
              </a:solidFill>
            </a:endParaRPr>
          </a:p>
          <a:p>
            <a:endParaRPr lang="es-PE" sz="3300" dirty="0"/>
          </a:p>
        </p:txBody>
      </p:sp>
    </p:spTree>
    <p:extLst>
      <p:ext uri="{BB962C8B-B14F-4D97-AF65-F5344CB8AC3E}">
        <p14:creationId xmlns:p14="http://schemas.microsoft.com/office/powerpoint/2010/main" val="3222104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11892-7412-A97C-2A50-1AE9EEB1B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4495879-38A2-388D-454C-434486C82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478AD3-8E8E-61D0-DAFA-6808947DB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099073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029E6-32E5-E479-5878-66EE09064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7" y="2325563"/>
            <a:ext cx="11309350" cy="665822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86A0E2-1E27-450E-4173-FEAC4ECCC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68" y="2342280"/>
            <a:ext cx="11309348" cy="665822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A4AC2E-F07D-AD6D-ABC3-DAED14BDD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266128" y="5917252"/>
            <a:ext cx="4125949" cy="665823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4EFCF0F-D7B1-0EF4-3EFE-89A812214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827343" y="1599136"/>
            <a:ext cx="6431525" cy="6891412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C20B53-10EF-F84B-BC6E-98B53DE3F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325581" y="2308843"/>
            <a:ext cx="11309355" cy="665822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E50039-DAB1-71E2-C43C-B1E8C7ED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05" y="967767"/>
            <a:ext cx="5278919" cy="5586233"/>
          </a:xfrm>
        </p:spPr>
        <p:txBody>
          <a:bodyPr anchor="b">
            <a:normAutofit/>
          </a:bodyPr>
          <a:lstStyle/>
          <a:p>
            <a:pPr algn="r"/>
            <a:r>
              <a:rPr lang="es-MX" sz="6600">
                <a:solidFill>
                  <a:srgbClr val="FFFFFF"/>
                </a:solidFill>
              </a:rPr>
              <a:t>Cierre</a:t>
            </a:r>
            <a:endParaRPr lang="es-PE" sz="6600">
              <a:solidFill>
                <a:srgbClr val="FFFFFF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B0857E-61DC-9CCF-8750-BE2C48CC7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916" y="1071040"/>
            <a:ext cx="10809494" cy="9145842"/>
          </a:xfrm>
        </p:spPr>
        <p:txBody>
          <a:bodyPr anchor="ctr">
            <a:normAutofit/>
          </a:bodyPr>
          <a:lstStyle/>
          <a:p>
            <a:pPr marL="0" indent="0" algn="just" rtl="0">
              <a:buSzPts val="2400"/>
              <a:buNone/>
            </a:pPr>
            <a:r>
              <a:rPr lang="es-MX" sz="4000" dirty="0">
                <a:solidFill>
                  <a:schemeClr val="tx2"/>
                </a:solidFill>
              </a:rPr>
              <a:t>En una negociación debemos procurar que los acuerdos sean lo suficientemente claros que eviten ambigüedades, en ese sentido se sugiere tener en cuenta que los acuerdos deben ser:  </a:t>
            </a:r>
          </a:p>
          <a:p>
            <a:pPr marL="376961" lvl="1" indent="-125654" algn="just" rtl="0">
              <a:spcBef>
                <a:spcPts val="1649"/>
              </a:spcBef>
              <a:buNone/>
            </a:pPr>
            <a:endParaRPr lang="es-MX" sz="4000" dirty="0">
              <a:solidFill>
                <a:schemeClr val="tx2"/>
              </a:solidFill>
            </a:endParaRPr>
          </a:p>
          <a:p>
            <a:pPr marL="571500" lvl="1" indent="-571500" algn="just" rtl="0">
              <a:spcBef>
                <a:spcPts val="1649"/>
              </a:spcBef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Ciertos</a:t>
            </a:r>
          </a:p>
          <a:p>
            <a:pPr marL="571500" lvl="1" indent="-571500" algn="just" rtl="0">
              <a:spcBef>
                <a:spcPts val="1649"/>
              </a:spcBef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Expresos </a:t>
            </a:r>
          </a:p>
          <a:p>
            <a:pPr marL="571500" lvl="1" indent="-571500" algn="just" rtl="0">
              <a:spcBef>
                <a:spcPts val="1649"/>
              </a:spcBef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chemeClr val="tx2"/>
                </a:solidFill>
              </a:rPr>
              <a:t>Exigibles </a:t>
            </a:r>
          </a:p>
          <a:p>
            <a:endParaRPr lang="es-PE" sz="3300" dirty="0"/>
          </a:p>
        </p:txBody>
      </p:sp>
    </p:spTree>
    <p:extLst>
      <p:ext uri="{BB962C8B-B14F-4D97-AF65-F5344CB8AC3E}">
        <p14:creationId xmlns:p14="http://schemas.microsoft.com/office/powerpoint/2010/main" val="2992488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9C8D46-54D8-4DF1-99A2-E651C7B13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20104097" cy="1130935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12BF4D-F47A-41C1-85FC-652E412D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8591">
            <a:off x="13022526" y="1128305"/>
            <a:ext cx="8790530" cy="8605453"/>
          </a:xfrm>
          <a:custGeom>
            <a:avLst/>
            <a:gdLst>
              <a:gd name="connsiteX0" fmla="*/ 4721855 w 5330585"/>
              <a:gd name="connsiteY0" fmla="*/ 4361426 h 5218721"/>
              <a:gd name="connsiteX1" fmla="*/ 3457542 w 5330585"/>
              <a:gd name="connsiteY1" fmla="*/ 5211667 h 5218721"/>
              <a:gd name="connsiteX2" fmla="*/ 3430109 w 5330585"/>
              <a:gd name="connsiteY2" fmla="*/ 5218721 h 5218721"/>
              <a:gd name="connsiteX3" fmla="*/ 0 w 5330585"/>
              <a:gd name="connsiteY3" fmla="*/ 2647363 h 5218721"/>
              <a:gd name="connsiteX4" fmla="*/ 12834 w 5330585"/>
              <a:gd name="connsiteY4" fmla="*/ 2393199 h 5218721"/>
              <a:gd name="connsiteX5" fmla="*/ 2664828 w 5330585"/>
              <a:gd name="connsiteY5" fmla="*/ 0 h 5218721"/>
              <a:gd name="connsiteX6" fmla="*/ 5330585 w 5330585"/>
              <a:gd name="connsiteY6" fmla="*/ 2665757 h 5218721"/>
              <a:gd name="connsiteX7" fmla="*/ 4721855 w 5330585"/>
              <a:gd name="connsiteY7" fmla="*/ 4361426 h 521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0585" h="5218721">
                <a:moveTo>
                  <a:pt x="4721855" y="4361426"/>
                </a:moveTo>
                <a:cubicBezTo>
                  <a:pt x="4395896" y="4756397"/>
                  <a:pt x="3958379" y="5055891"/>
                  <a:pt x="3457542" y="5211667"/>
                </a:cubicBezTo>
                <a:lnTo>
                  <a:pt x="3430109" y="5218721"/>
                </a:lnTo>
                <a:lnTo>
                  <a:pt x="0" y="2647363"/>
                </a:lnTo>
                <a:lnTo>
                  <a:pt x="12834" y="2393199"/>
                </a:lnTo>
                <a:cubicBezTo>
                  <a:pt x="149347" y="1048975"/>
                  <a:pt x="1284587" y="0"/>
                  <a:pt x="2664828" y="0"/>
                </a:cubicBezTo>
                <a:cubicBezTo>
                  <a:pt x="4137085" y="0"/>
                  <a:pt x="5330585" y="1193500"/>
                  <a:pt x="5330585" y="2665757"/>
                </a:cubicBezTo>
                <a:cubicBezTo>
                  <a:pt x="5330585" y="3309870"/>
                  <a:pt x="5102142" y="3900626"/>
                  <a:pt x="4721855" y="4361426"/>
                </a:cubicBezTo>
                <a:close/>
              </a:path>
            </a:pathLst>
          </a:custGeom>
          <a:gradFill>
            <a:gsLst>
              <a:gs pos="16000">
                <a:srgbClr val="000000">
                  <a:alpha val="41000"/>
                </a:srgbClr>
              </a:gs>
              <a:gs pos="85000">
                <a:schemeClr val="accent1">
                  <a:alpha val="25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F055B3-1F95-4ABA-BFE4-A58320A82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20061195" cy="73893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FBF53F-BBBA-4974-AD72-0E8CD294E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0813" y="-3"/>
            <a:ext cx="20083275" cy="10555386"/>
          </a:xfrm>
          <a:prstGeom prst="rect">
            <a:avLst/>
          </a:prstGeom>
          <a:gradFill>
            <a:gsLst>
              <a:gs pos="4500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68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961577" y="1980541"/>
            <a:ext cx="11886016" cy="45837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590550" algn="l" rtl="0">
              <a:lnSpc>
                <a:spcPct val="90000"/>
              </a:lnSpc>
              <a:spcBef>
                <a:spcPct val="0"/>
              </a:spcBef>
            </a:pPr>
            <a:r>
              <a:rPr lang="en-US" sz="7900" kern="1200" spc="-28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Eje</a:t>
            </a:r>
            <a:r>
              <a:rPr lang="en-US" sz="7900" kern="1200" spc="-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34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3:</a:t>
            </a:r>
            <a:r>
              <a:rPr lang="en-US" sz="7900" kern="1200" spc="-66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114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Gestión</a:t>
            </a:r>
            <a:r>
              <a:rPr lang="en-US" sz="7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114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</a:t>
            </a:r>
            <a:r>
              <a:rPr lang="en-US" sz="7900" kern="1200" spc="-2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Riesgos</a:t>
            </a:r>
            <a:endParaRPr lang="en-US" sz="79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61577" y="8147233"/>
            <a:ext cx="11886016" cy="2086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 rtl="0">
              <a:lnSpc>
                <a:spcPct val="90000"/>
              </a:lnSpc>
              <a:spcBef>
                <a:spcPts val="1000"/>
              </a:spcBef>
            </a:pPr>
            <a:r>
              <a:rPr lang="en-US" sz="2400" kern="1200" spc="-9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Protegiendo</a:t>
            </a:r>
            <a:r>
              <a:rPr lang="en-US" sz="2400" kern="1200" spc="-3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la</a:t>
            </a:r>
            <a:r>
              <a:rPr lang="en-US" sz="2400" kern="1200" spc="-28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integridad</a:t>
            </a:r>
            <a:r>
              <a:rPr lang="en-US" sz="2400" kern="1200" spc="7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5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sz="2400" kern="1200" spc="-24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8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eficiencia</a:t>
            </a:r>
            <a:r>
              <a:rPr lang="en-US" sz="2400" kern="1200" spc="-10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3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institucional.</a:t>
            </a:r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875D7-3769-4291-959E-9FAD764A7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110" y="0"/>
            <a:ext cx="5300345" cy="11309350"/>
          </a:xfrm>
          <a:prstGeom prst="rect">
            <a:avLst/>
          </a:prstGeom>
          <a:gradFill>
            <a:gsLst>
              <a:gs pos="0">
                <a:srgbClr val="000000">
                  <a:alpha val="41000"/>
                </a:srgbClr>
              </a:gs>
              <a:gs pos="86000">
                <a:schemeClr val="accent1">
                  <a:alpha val="3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467" y="773271"/>
            <a:ext cx="11480800" cy="948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50" dirty="0">
                <a:solidFill>
                  <a:srgbClr val="161616"/>
                </a:solidFill>
              </a:rPr>
              <a:t>Proceso</a:t>
            </a:r>
            <a:r>
              <a:rPr sz="6050" spc="-114" dirty="0">
                <a:solidFill>
                  <a:srgbClr val="161616"/>
                </a:solidFill>
              </a:rPr>
              <a:t> </a:t>
            </a:r>
            <a:r>
              <a:rPr sz="6050" spc="-110" dirty="0">
                <a:solidFill>
                  <a:srgbClr val="1A1A1A"/>
                </a:solidFill>
              </a:rPr>
              <a:t>Básico</a:t>
            </a:r>
            <a:r>
              <a:rPr sz="6050" spc="-195" dirty="0">
                <a:solidFill>
                  <a:srgbClr val="1A1A1A"/>
                </a:solidFill>
              </a:rPr>
              <a:t> </a:t>
            </a:r>
            <a:r>
              <a:rPr sz="6050" spc="-10" dirty="0">
                <a:solidFill>
                  <a:srgbClr val="1A1A1A"/>
                </a:solidFill>
              </a:rPr>
              <a:t>de</a:t>
            </a:r>
            <a:r>
              <a:rPr sz="6050" spc="-375" dirty="0">
                <a:solidFill>
                  <a:srgbClr val="1A1A1A"/>
                </a:solidFill>
              </a:rPr>
              <a:t> </a:t>
            </a:r>
            <a:r>
              <a:rPr sz="6050" dirty="0">
                <a:solidFill>
                  <a:srgbClr val="181818"/>
                </a:solidFill>
              </a:rPr>
              <a:t>Gestión</a:t>
            </a:r>
            <a:r>
              <a:rPr sz="6050" spc="-229" dirty="0">
                <a:solidFill>
                  <a:srgbClr val="181818"/>
                </a:solidFill>
              </a:rPr>
              <a:t> </a:t>
            </a:r>
            <a:r>
              <a:rPr sz="6050" dirty="0"/>
              <a:t>de</a:t>
            </a:r>
            <a:r>
              <a:rPr sz="6050" spc="-305" dirty="0"/>
              <a:t> </a:t>
            </a:r>
            <a:r>
              <a:rPr sz="6050" spc="-65" dirty="0">
                <a:solidFill>
                  <a:srgbClr val="161616"/>
                </a:solidFill>
              </a:rPr>
              <a:t>Riesgos</a:t>
            </a:r>
            <a:endParaRPr sz="6050"/>
          </a:p>
        </p:txBody>
      </p:sp>
      <p:sp>
        <p:nvSpPr>
          <p:cNvPr id="3" name="object 3"/>
          <p:cNvSpPr txBox="1"/>
          <p:nvPr/>
        </p:nvSpPr>
        <p:spPr>
          <a:xfrm>
            <a:off x="1835084" y="5840524"/>
            <a:ext cx="2348865" cy="13804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15240" algn="ctr">
              <a:lnSpc>
                <a:spcPts val="6705"/>
              </a:lnSpc>
              <a:spcBef>
                <a:spcPts val="114"/>
              </a:spcBef>
            </a:pPr>
            <a:r>
              <a:rPr sz="5650" spc="-50" dirty="0">
                <a:solidFill>
                  <a:srgbClr val="3D5B80"/>
                </a:solidFill>
                <a:latin typeface="Cambria"/>
                <a:cs typeface="Cambria"/>
              </a:rPr>
              <a:t>O</a:t>
            </a:r>
            <a:endParaRPr sz="5650">
              <a:latin typeface="Cambria"/>
              <a:cs typeface="Cambria"/>
            </a:endParaRPr>
          </a:p>
          <a:p>
            <a:pPr marL="12700">
              <a:lnSpc>
                <a:spcPts val="3945"/>
              </a:lnSpc>
            </a:pPr>
            <a:r>
              <a:rPr sz="3350" spc="-50" dirty="0">
                <a:solidFill>
                  <a:srgbClr val="3F5D80"/>
                </a:solidFill>
                <a:latin typeface="Cambria"/>
                <a:cs typeface="Cambria"/>
              </a:rPr>
              <a:t>1.</a:t>
            </a:r>
            <a:r>
              <a:rPr sz="3350" spc="-125" dirty="0">
                <a:solidFill>
                  <a:srgbClr val="3F5D80"/>
                </a:solidFill>
                <a:latin typeface="Cambria"/>
                <a:cs typeface="Cambria"/>
              </a:rPr>
              <a:t> </a:t>
            </a:r>
            <a:r>
              <a:rPr sz="3350" spc="-10" dirty="0">
                <a:solidFill>
                  <a:srgbClr val="3F5D79"/>
                </a:solidFill>
                <a:latin typeface="Cambria"/>
                <a:cs typeface="Cambria"/>
              </a:rPr>
              <a:t>Identificar</a:t>
            </a:r>
            <a:endParaRPr sz="33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707" y="7496233"/>
            <a:ext cx="3917315" cy="968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1920">
              <a:lnSpc>
                <a:spcPct val="110400"/>
              </a:lnSpc>
              <a:spcBef>
                <a:spcPts val="90"/>
              </a:spcBef>
            </a:pPr>
            <a:r>
              <a:rPr sz="2800" spc="-50" dirty="0">
                <a:solidFill>
                  <a:schemeClr val="tx2"/>
                </a:solidFill>
                <a:latin typeface="Calibri"/>
                <a:cs typeface="Calibri"/>
              </a:rPr>
              <a:t>Riesgos</a:t>
            </a:r>
            <a:r>
              <a:rPr sz="2800" spc="-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05" dirty="0">
                <a:solidFill>
                  <a:schemeClr val="tx2"/>
                </a:solidFill>
                <a:latin typeface="Calibri"/>
                <a:cs typeface="Calibri"/>
              </a:rPr>
              <a:t>operativos,</a:t>
            </a:r>
            <a:r>
              <a:rPr sz="2800" spc="-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2"/>
                </a:solidFill>
                <a:latin typeface="Calibri"/>
                <a:cs typeface="Calibri"/>
              </a:rPr>
              <a:t>legales, </a:t>
            </a:r>
            <a:r>
              <a:rPr sz="2800" spc="-95" dirty="0">
                <a:solidFill>
                  <a:schemeClr val="tx2"/>
                </a:solidFill>
                <a:latin typeface="Calibri"/>
                <a:cs typeface="Calibri"/>
              </a:rPr>
              <a:t>reputacionales,</a:t>
            </a:r>
            <a:r>
              <a:rPr sz="2800" spc="-17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40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sz="2800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10" dirty="0">
                <a:solidFill>
                  <a:schemeClr val="tx2"/>
                </a:solidFill>
                <a:latin typeface="Calibri"/>
                <a:cs typeface="Calibri"/>
              </a:rPr>
              <a:t>seguridad</a:t>
            </a:r>
            <a:r>
              <a:rPr sz="2800" spc="-110" dirty="0">
                <a:solidFill>
                  <a:srgbClr val="494949"/>
                </a:solidFill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90669" y="3841894"/>
            <a:ext cx="1986280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425974"/>
                </a:solidFill>
                <a:latin typeface="Cambria"/>
                <a:cs typeface="Cambria"/>
              </a:rPr>
              <a:t>2.</a:t>
            </a:r>
            <a:r>
              <a:rPr sz="3350" spc="190" dirty="0">
                <a:solidFill>
                  <a:srgbClr val="425974"/>
                </a:solidFill>
                <a:latin typeface="Cambria"/>
                <a:cs typeface="Cambria"/>
              </a:rPr>
              <a:t> </a:t>
            </a:r>
            <a:r>
              <a:rPr sz="3350" spc="-10" dirty="0">
                <a:solidFill>
                  <a:srgbClr val="425E8E"/>
                </a:solidFill>
                <a:latin typeface="Cambria"/>
                <a:cs typeface="Cambria"/>
              </a:rPr>
              <a:t>Analizar</a:t>
            </a:r>
            <a:endParaRPr sz="33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76265" y="4653388"/>
            <a:ext cx="3866515" cy="2076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10400"/>
              </a:lnSpc>
              <a:spcBef>
                <a:spcPts val="90"/>
              </a:spcBef>
            </a:pPr>
            <a:r>
              <a:rPr sz="2800" spc="-50" dirty="0">
                <a:solidFill>
                  <a:schemeClr val="tx2"/>
                </a:solidFill>
                <a:latin typeface="Calibri"/>
                <a:cs typeface="Calibri"/>
              </a:rPr>
              <a:t>Evaluar</a:t>
            </a:r>
            <a:r>
              <a:rPr sz="2800" spc="-1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45" dirty="0">
                <a:solidFill>
                  <a:schemeClr val="tx2"/>
                </a:solidFill>
                <a:latin typeface="Calibri"/>
                <a:cs typeface="Calibri"/>
              </a:rPr>
              <a:t>la</a:t>
            </a:r>
            <a:r>
              <a:rPr sz="2800" spc="-16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85" dirty="0">
                <a:solidFill>
                  <a:schemeClr val="tx2"/>
                </a:solidFill>
                <a:latin typeface="Calibri"/>
                <a:cs typeface="Calibri"/>
              </a:rPr>
              <a:t>Probabilidad</a:t>
            </a:r>
            <a:r>
              <a:rPr sz="2800" spc="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70" dirty="0">
                <a:solidFill>
                  <a:schemeClr val="tx2"/>
                </a:solidFill>
                <a:latin typeface="Calibri"/>
                <a:cs typeface="Calibri"/>
              </a:rPr>
              <a:t>vs.</a:t>
            </a:r>
            <a:r>
              <a:rPr sz="2800" spc="-22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55" dirty="0">
                <a:solidFill>
                  <a:schemeClr val="tx2"/>
                </a:solidFill>
                <a:latin typeface="Calibri"/>
                <a:cs typeface="Calibri"/>
              </a:rPr>
              <a:t>el </a:t>
            </a:r>
            <a:r>
              <a:rPr sz="2800" spc="-125" dirty="0">
                <a:solidFill>
                  <a:schemeClr val="tx2"/>
                </a:solidFill>
                <a:latin typeface="Calibri"/>
                <a:cs typeface="Calibri"/>
              </a:rPr>
              <a:t>Impacto</a:t>
            </a:r>
            <a:r>
              <a:rPr sz="2800" spc="-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40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sz="2800" spc="-13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10" dirty="0">
                <a:solidFill>
                  <a:schemeClr val="tx2"/>
                </a:solidFill>
                <a:latin typeface="Calibri"/>
                <a:cs typeface="Calibri"/>
              </a:rPr>
              <a:t>cada</a:t>
            </a:r>
            <a:r>
              <a:rPr sz="2800" spc="-1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2"/>
                </a:solidFill>
                <a:latin typeface="Calibri"/>
                <a:cs typeface="Calibri"/>
              </a:rPr>
              <a:t>riesgo.</a:t>
            </a:r>
            <a:endParaRPr sz="28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R="77470" algn="ctr">
              <a:lnSpc>
                <a:spcPct val="100000"/>
              </a:lnSpc>
              <a:spcBef>
                <a:spcPts val="1955"/>
              </a:spcBef>
            </a:pPr>
            <a:r>
              <a:rPr sz="5650" spc="-345" dirty="0">
                <a:solidFill>
                  <a:srgbClr val="3F5B77"/>
                </a:solidFill>
                <a:latin typeface="Cambria"/>
                <a:cs typeface="Cambria"/>
              </a:rPr>
              <a:t>O</a:t>
            </a:r>
            <a:endParaRPr sz="565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54419" y="5840524"/>
            <a:ext cx="1825625" cy="13804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32384" algn="ctr">
              <a:lnSpc>
                <a:spcPts val="6705"/>
              </a:lnSpc>
              <a:spcBef>
                <a:spcPts val="114"/>
              </a:spcBef>
            </a:pPr>
            <a:r>
              <a:rPr sz="5650" spc="-345" dirty="0">
                <a:solidFill>
                  <a:srgbClr val="415B79"/>
                </a:solidFill>
                <a:latin typeface="Cambria"/>
                <a:cs typeface="Cambria"/>
              </a:rPr>
              <a:t>O</a:t>
            </a:r>
            <a:endParaRPr sz="5650">
              <a:latin typeface="Cambria"/>
              <a:cs typeface="Cambria"/>
            </a:endParaRPr>
          </a:p>
          <a:p>
            <a:pPr marL="12700">
              <a:lnSpc>
                <a:spcPts val="3945"/>
              </a:lnSpc>
            </a:pPr>
            <a:r>
              <a:rPr sz="3350" dirty="0">
                <a:solidFill>
                  <a:srgbClr val="3A466B"/>
                </a:solidFill>
                <a:latin typeface="Cambria"/>
                <a:cs typeface="Cambria"/>
              </a:rPr>
              <a:t>3.</a:t>
            </a:r>
            <a:r>
              <a:rPr sz="3350" spc="90" dirty="0">
                <a:solidFill>
                  <a:srgbClr val="3A466B"/>
                </a:solidFill>
                <a:latin typeface="Cambria"/>
                <a:cs typeface="Cambria"/>
              </a:rPr>
              <a:t> </a:t>
            </a:r>
            <a:r>
              <a:rPr sz="3350" spc="-35" dirty="0">
                <a:solidFill>
                  <a:srgbClr val="3B5B7C"/>
                </a:solidFill>
                <a:latin typeface="Cambria"/>
                <a:cs typeface="Cambria"/>
              </a:rPr>
              <a:t>Evaluar</a:t>
            </a:r>
            <a:endParaRPr sz="33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48900" y="3841894"/>
            <a:ext cx="8570595" cy="509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59510" algn="r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465972"/>
                </a:solidFill>
                <a:latin typeface="Cambria"/>
                <a:cs typeface="Cambria"/>
              </a:rPr>
              <a:t>4.</a:t>
            </a:r>
            <a:r>
              <a:rPr sz="3350" spc="130" dirty="0">
                <a:solidFill>
                  <a:srgbClr val="465972"/>
                </a:solidFill>
                <a:latin typeface="Cambria"/>
                <a:cs typeface="Cambria"/>
              </a:rPr>
              <a:t> </a:t>
            </a:r>
            <a:r>
              <a:rPr sz="3350" spc="-10" dirty="0">
                <a:solidFill>
                  <a:srgbClr val="425E83"/>
                </a:solidFill>
                <a:latin typeface="Cambria"/>
                <a:cs typeface="Cambria"/>
              </a:rPr>
              <a:t>Tratar</a:t>
            </a:r>
            <a:endParaRPr sz="3350" dirty="0">
              <a:latin typeface="Cambria"/>
              <a:cs typeface="Cambria"/>
            </a:endParaRPr>
          </a:p>
          <a:p>
            <a:pPr marL="4677410" marR="5080" algn="ctr">
              <a:lnSpc>
                <a:spcPct val="110400"/>
              </a:lnSpc>
              <a:spcBef>
                <a:spcPts val="2360"/>
              </a:spcBef>
            </a:pPr>
            <a:r>
              <a:rPr sz="2800" spc="-114" dirty="0">
                <a:solidFill>
                  <a:schemeClr val="tx2"/>
                </a:solidFill>
                <a:latin typeface="Calibri"/>
                <a:cs typeface="Calibri"/>
              </a:rPr>
              <a:t>Mitigar,</a:t>
            </a:r>
            <a:r>
              <a:rPr sz="2800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85" dirty="0">
                <a:solidFill>
                  <a:schemeClr val="tx2"/>
                </a:solidFill>
                <a:latin typeface="Calibri"/>
                <a:cs typeface="Calibri"/>
              </a:rPr>
              <a:t>Transferir,</a:t>
            </a:r>
            <a:r>
              <a:rPr sz="2800" spc="-75" dirty="0">
                <a:solidFill>
                  <a:schemeClr val="tx2"/>
                </a:solidFill>
                <a:latin typeface="Calibri"/>
                <a:cs typeface="Calibri"/>
              </a:rPr>
              <a:t> Aceptar</a:t>
            </a:r>
            <a:r>
              <a:rPr sz="2800" spc="-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chemeClr val="tx2"/>
                </a:solidFill>
                <a:latin typeface="Calibri"/>
                <a:cs typeface="Calibri"/>
              </a:rPr>
              <a:t>o </a:t>
            </a:r>
            <a:r>
              <a:rPr sz="2800" spc="-30" dirty="0">
                <a:solidFill>
                  <a:schemeClr val="tx2"/>
                </a:solidFill>
                <a:latin typeface="Calibri"/>
                <a:cs typeface="Calibri"/>
              </a:rPr>
              <a:t>Evitar</a:t>
            </a:r>
            <a:r>
              <a:rPr sz="2800" spc="-9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120" dirty="0">
                <a:solidFill>
                  <a:schemeClr val="tx2"/>
                </a:solidFill>
                <a:latin typeface="Calibri"/>
                <a:cs typeface="Calibri"/>
              </a:rPr>
              <a:t>el </a:t>
            </a:r>
            <a:r>
              <a:rPr sz="2800" spc="-10" dirty="0">
                <a:solidFill>
                  <a:schemeClr val="tx2"/>
                </a:solidFill>
                <a:latin typeface="Calibri"/>
                <a:cs typeface="Calibri"/>
              </a:rPr>
              <a:t>riesgo.</a:t>
            </a:r>
            <a:endParaRPr sz="28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4586605" algn="ctr">
              <a:lnSpc>
                <a:spcPct val="100000"/>
              </a:lnSpc>
              <a:spcBef>
                <a:spcPts val="1955"/>
              </a:spcBef>
            </a:pPr>
            <a:r>
              <a:rPr sz="5650" spc="-345" dirty="0">
                <a:solidFill>
                  <a:schemeClr val="tx2"/>
                </a:solidFill>
                <a:latin typeface="Cambria"/>
                <a:cs typeface="Cambria"/>
              </a:rPr>
              <a:t>O</a:t>
            </a:r>
            <a:endParaRPr sz="5650" dirty="0">
              <a:solidFill>
                <a:schemeClr val="tx2"/>
              </a:solidFill>
              <a:latin typeface="Cambria"/>
              <a:cs typeface="Cambria"/>
            </a:endParaRPr>
          </a:p>
          <a:p>
            <a:pPr marL="12700" marR="4715510" algn="ctr">
              <a:lnSpc>
                <a:spcPct val="110400"/>
              </a:lnSpc>
              <a:spcBef>
                <a:spcPts val="6230"/>
              </a:spcBef>
            </a:pPr>
            <a:r>
              <a:rPr sz="2800" spc="-30" dirty="0">
                <a:solidFill>
                  <a:schemeClr val="tx2"/>
                </a:solidFill>
                <a:latin typeface="Calibri"/>
                <a:cs typeface="Calibri"/>
              </a:rPr>
              <a:t>Priorizar</a:t>
            </a:r>
            <a:r>
              <a:rPr sz="2800" spc="-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95" dirty="0">
                <a:solidFill>
                  <a:schemeClr val="tx2"/>
                </a:solidFill>
                <a:latin typeface="Calibri"/>
                <a:cs typeface="Calibri"/>
              </a:rPr>
              <a:t>los</a:t>
            </a:r>
            <a:r>
              <a:rPr sz="2800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85" dirty="0">
                <a:solidFill>
                  <a:schemeClr val="tx2"/>
                </a:solidFill>
                <a:latin typeface="Calibri"/>
                <a:cs typeface="Calibri"/>
              </a:rPr>
              <a:t>riesgos.</a:t>
            </a:r>
            <a:r>
              <a:rPr sz="2800" spc="-114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80" dirty="0">
                <a:solidFill>
                  <a:schemeClr val="tx2"/>
                </a:solidFill>
                <a:latin typeface="Calibri"/>
                <a:cs typeface="Calibri"/>
              </a:rPr>
              <a:t>¿Cuáles </a:t>
            </a:r>
            <a:r>
              <a:rPr sz="2800" spc="-105" dirty="0">
                <a:solidFill>
                  <a:schemeClr val="tx2"/>
                </a:solidFill>
                <a:latin typeface="Calibri"/>
                <a:cs typeface="Calibri"/>
              </a:rPr>
              <a:t>son</a:t>
            </a:r>
            <a:r>
              <a:rPr sz="2800" spc="-1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85" dirty="0">
                <a:solidFill>
                  <a:schemeClr val="tx2"/>
                </a:solidFill>
                <a:latin typeface="Calibri"/>
                <a:cs typeface="Calibri"/>
              </a:rPr>
              <a:t>críticos?</a:t>
            </a:r>
            <a:r>
              <a:rPr sz="2800" spc="-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85" dirty="0">
                <a:solidFill>
                  <a:schemeClr val="tx2"/>
                </a:solidFill>
                <a:latin typeface="Calibri"/>
                <a:cs typeface="Calibri"/>
              </a:rPr>
              <a:t>(Matriz</a:t>
            </a:r>
            <a:r>
              <a:rPr sz="2800" spc="-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chemeClr val="tx2"/>
                </a:solidFill>
                <a:latin typeface="Calibri"/>
                <a:cs typeface="Calibri"/>
              </a:rPr>
              <a:t>de </a:t>
            </a:r>
            <a:r>
              <a:rPr sz="2800" spc="-10" dirty="0">
                <a:solidFill>
                  <a:schemeClr val="tx2"/>
                </a:solidFill>
                <a:latin typeface="Calibri"/>
                <a:cs typeface="Calibri"/>
              </a:rPr>
              <a:t>Riesgos).</a:t>
            </a:r>
            <a:endParaRPr sz="28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04100" cy="113093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04"/>
            <a:ext cx="20104101" cy="1130934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51135" y="-2836"/>
            <a:ext cx="19375326" cy="1128079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91024" y="-2128"/>
            <a:ext cx="5949737" cy="11310773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9991952" y="1285363"/>
            <a:ext cx="8191830" cy="8225647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2286882" y="1350565"/>
            <a:ext cx="10876933" cy="5390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algn="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900" kern="1200" spc="-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Preguntas</a:t>
            </a:r>
            <a:r>
              <a:rPr lang="en-US" sz="7900" kern="1200" spc="-57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6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</a:t>
            </a:r>
            <a:r>
              <a:rPr lang="en-US" sz="7900" kern="1200" spc="-6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9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Conclusión</a:t>
            </a:r>
            <a:endParaRPr lang="en-US" sz="79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411" y="7387914"/>
            <a:ext cx="20083275" cy="392143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3185579" y="7910918"/>
            <a:ext cx="9978236" cy="2047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 rtl="0">
              <a:lnSpc>
                <a:spcPct val="90000"/>
              </a:lnSpc>
              <a:spcBef>
                <a:spcPts val="1000"/>
              </a:spcBef>
            </a:pPr>
            <a:r>
              <a:rPr lang="en-US" sz="2400" kern="1200" spc="-2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Gracias</a:t>
            </a:r>
            <a:r>
              <a:rPr lang="en-US" sz="2400" kern="1200" spc="-5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por</a:t>
            </a:r>
            <a:r>
              <a:rPr lang="en-US" sz="2400" kern="1200" spc="-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27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su</a:t>
            </a:r>
            <a:r>
              <a:rPr lang="en-US" sz="2400" kern="1200" spc="-2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spc="-13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atención.</a:t>
            </a:r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88036" y="2692585"/>
            <a:ext cx="11308644" cy="592348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643</Words>
  <Application>Microsoft Office PowerPoint</Application>
  <PresentationFormat>Personalizado</PresentationFormat>
  <Paragraphs>84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</vt:lpstr>
      <vt:lpstr>Times New Roman</vt:lpstr>
      <vt:lpstr>Office Theme</vt:lpstr>
      <vt:lpstr>Gestión de conflictos socioambientales en la Industria Minera. </vt:lpstr>
      <vt:lpstr>Objetivos de la Sesión </vt:lpstr>
      <vt:lpstr>Eje 1: Análisis del Conflicto</vt:lpstr>
      <vt:lpstr>¿Qué es Analizar un Conflicto?</vt:lpstr>
      <vt:lpstr>Video de conflicto  social</vt:lpstr>
      <vt:lpstr>Herramientas Prácticas de Análisis</vt:lpstr>
      <vt:lpstr>Eje 2: Negociación Efectiva</vt:lpstr>
      <vt:lpstr>¿Cómo definir una negociación? </vt:lpstr>
      <vt:lpstr>¿Cuáles son los tipos de negociación? </vt:lpstr>
      <vt:lpstr>Principios de Negociación (Modelo Harvard)</vt:lpstr>
      <vt:lpstr>El Poder en la Negociación: El MAAN</vt:lpstr>
      <vt:lpstr>¿Cuáles son las fases de un proceso de negociación? </vt:lpstr>
      <vt:lpstr>Preparación</vt:lpstr>
      <vt:lpstr>Desarrollo</vt:lpstr>
      <vt:lpstr>Cierre</vt:lpstr>
      <vt:lpstr>Eje 3: Gestión de Riesgos</vt:lpstr>
      <vt:lpstr>Proceso Básico de Gestión de Riesgos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Rocca Gastelo, Paul Cesar</dc:creator>
  <cp:lastModifiedBy>Rocca Gastelo, Paul Cesar</cp:lastModifiedBy>
  <cp:revision>11</cp:revision>
  <dcterms:created xsi:type="dcterms:W3CDTF">2025-11-05T15:16:31Z</dcterms:created>
  <dcterms:modified xsi:type="dcterms:W3CDTF">2025-11-19T18:38:55Z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2025-11-05T00:00:00Z</vt:filetime>
  </property>
  <property fmtid="{D5CDD505-2E9C-101B-9397-08002B2CF9AE}" pid="3" name="LastSaved">
    <vt:filetime>2025-11-05T00:00:00Z</vt:filetime>
  </property>
</Properties>
</file>